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0"/>
  </p:notesMasterIdLst>
  <p:handoutMasterIdLst>
    <p:handoutMasterId r:id="rId31"/>
  </p:handoutMasterIdLst>
  <p:sldIdLst>
    <p:sldId id="256" r:id="rId2"/>
    <p:sldId id="257" r:id="rId3"/>
    <p:sldId id="320" r:id="rId4"/>
    <p:sldId id="362" r:id="rId5"/>
    <p:sldId id="379" r:id="rId6"/>
    <p:sldId id="380" r:id="rId7"/>
    <p:sldId id="381" r:id="rId8"/>
    <p:sldId id="382" r:id="rId9"/>
    <p:sldId id="383" r:id="rId10"/>
    <p:sldId id="384" r:id="rId11"/>
    <p:sldId id="363" r:id="rId12"/>
    <p:sldId id="364" r:id="rId13"/>
    <p:sldId id="365" r:id="rId14"/>
    <p:sldId id="366" r:id="rId15"/>
    <p:sldId id="367" r:id="rId16"/>
    <p:sldId id="368" r:id="rId17"/>
    <p:sldId id="369" r:id="rId18"/>
    <p:sldId id="341" r:id="rId19"/>
    <p:sldId id="370" r:id="rId20"/>
    <p:sldId id="371" r:id="rId21"/>
    <p:sldId id="373" r:id="rId22"/>
    <p:sldId id="374" r:id="rId23"/>
    <p:sldId id="375" r:id="rId24"/>
    <p:sldId id="376" r:id="rId25"/>
    <p:sldId id="377" r:id="rId26"/>
    <p:sldId id="378" r:id="rId27"/>
    <p:sldId id="372" r:id="rId28"/>
    <p:sldId id="274"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525" autoAdjust="0"/>
  </p:normalViewPr>
  <p:slideViewPr>
    <p:cSldViewPr>
      <p:cViewPr>
        <p:scale>
          <a:sx n="75" d="100"/>
          <a:sy n="75" d="100"/>
        </p:scale>
        <p:origin x="-1074" y="-3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E36D52C-FF5E-4B79-AB04-67E6363C7A9D}" type="datetimeFigureOut">
              <a:rPr lang="en-US" smtClean="0"/>
              <a:pPr/>
              <a:t>10/18/2016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OOP - 2014 - MSS</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4B5105-9657-4CC8-A7E5-9C1BE1620DB8}" type="slidenum">
              <a:rPr lang="en-US" smtClean="0"/>
              <a:pPr/>
              <a:t>‹#›</a:t>
            </a:fld>
            <a:endParaRPr lang="en-US"/>
          </a:p>
        </p:txBody>
      </p:sp>
    </p:spTree>
    <p:extLst>
      <p:ext uri="{BB962C8B-B14F-4D97-AF65-F5344CB8AC3E}">
        <p14:creationId xmlns:p14="http://schemas.microsoft.com/office/powerpoint/2010/main" val="192738606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A61829-F96A-4E27-A2B5-AC7FF2263E5D}" type="datetimeFigureOut">
              <a:rPr lang="en-US" smtClean="0"/>
              <a:pPr/>
              <a:t>10/18/2016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OOP - 2014 - MSS</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52883D-C5CC-4814-A413-00D6503AD003}" type="slidenum">
              <a:rPr lang="en-US" smtClean="0"/>
              <a:pPr/>
              <a:t>‹#›</a:t>
            </a:fld>
            <a:endParaRPr lang="en-US"/>
          </a:p>
        </p:txBody>
      </p:sp>
    </p:spTree>
    <p:extLst>
      <p:ext uri="{BB962C8B-B14F-4D97-AF65-F5344CB8AC3E}">
        <p14:creationId xmlns:p14="http://schemas.microsoft.com/office/powerpoint/2010/main" val="121023520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8600" y="4572000"/>
            <a:ext cx="8686800" cy="990600"/>
          </a:xfrm>
          <a:solidFill>
            <a:schemeClr val="accent1">
              <a:alpha val="94000"/>
            </a:schemeClr>
          </a:solidFill>
        </p:spPr>
        <p:txBody>
          <a:bodyPr/>
          <a:lstStyle>
            <a:lvl1pPr algn="l">
              <a:defRPr b="1">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28600" y="5715000"/>
            <a:ext cx="7543800" cy="609600"/>
          </a:xfrm>
        </p:spPr>
        <p:txBody>
          <a:bodyPr/>
          <a:lstStyle>
            <a:lvl1pPr marL="0" indent="0" algn="l">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1B924F8-7DFC-43BE-84DF-974A54BDA6B1}" type="datetime1">
              <a:rPr lang="en-US" smtClean="0"/>
              <a:t>10/18/2016</a:t>
            </a:fld>
            <a:endParaRPr lang="en-US"/>
          </a:p>
        </p:txBody>
      </p:sp>
      <p:sp>
        <p:nvSpPr>
          <p:cNvPr id="5" name="Footer Placeholder 4"/>
          <p:cNvSpPr>
            <a:spLocks noGrp="1"/>
          </p:cNvSpPr>
          <p:nvPr>
            <p:ph type="ftr" sz="quarter" idx="11"/>
          </p:nvPr>
        </p:nvSpPr>
        <p:spPr/>
        <p:txBody>
          <a:bodyPr/>
          <a:lstStyle/>
          <a:p>
            <a:r>
              <a:rPr lang="en-US" smtClean="0"/>
              <a:t>W07-S1-Enum&amp;Annotations</a:t>
            </a:r>
            <a:endParaRPr lang="en-US"/>
          </a:p>
        </p:txBody>
      </p:sp>
      <p:sp>
        <p:nvSpPr>
          <p:cNvPr id="6" name="Slide Number Placeholder 5"/>
          <p:cNvSpPr>
            <a:spLocks noGrp="1"/>
          </p:cNvSpPr>
          <p:nvPr>
            <p:ph type="sldNum" sz="quarter" idx="12"/>
          </p:nvPr>
        </p:nvSpPr>
        <p:spPr/>
        <p:txBody>
          <a:bodyPr/>
          <a:lstStyle/>
          <a:p>
            <a:fld id="{FEBFCDD1-2A6C-4CE6-8C5E-93CB05E3FD4A}" type="slidenum">
              <a:rPr lang="en-US" smtClean="0"/>
              <a:pPr/>
              <a:t>‹#›</a:t>
            </a:fld>
            <a:endParaRPr lang="en-US"/>
          </a:p>
        </p:txBody>
      </p:sp>
      <p:pic>
        <p:nvPicPr>
          <p:cNvPr id="7" name="Picture 6" descr="logo_institut-teknologi-del_1agustus2013.jpg"/>
          <p:cNvPicPr>
            <a:picLocks noChangeAspect="1"/>
          </p:cNvPicPr>
          <p:nvPr userDrawn="1"/>
        </p:nvPicPr>
        <p:blipFill>
          <a:blip r:embed="rId2" cstate="print"/>
          <a:stretch>
            <a:fillRect/>
          </a:stretch>
        </p:blipFill>
        <p:spPr>
          <a:xfrm>
            <a:off x="7772400" y="5562600"/>
            <a:ext cx="1131418" cy="1219200"/>
          </a:xfrm>
          <a:prstGeom prst="rect">
            <a:avLst/>
          </a:prstGeom>
        </p:spPr>
      </p:pic>
      <p:pic>
        <p:nvPicPr>
          <p:cNvPr id="12" name="Picture 11" descr="oop-java-recolor.png"/>
          <p:cNvPicPr>
            <a:picLocks noChangeAspect="1"/>
          </p:cNvPicPr>
          <p:nvPr userDrawn="1"/>
        </p:nvPicPr>
        <p:blipFill>
          <a:blip r:embed="rId3"/>
          <a:stretch>
            <a:fillRect/>
          </a:stretch>
        </p:blipFill>
        <p:spPr>
          <a:xfrm>
            <a:off x="228600" y="1371600"/>
            <a:ext cx="8686800" cy="2135187"/>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F4C78D-D0E1-46FC-9E50-DCD35B736984}" type="datetime1">
              <a:rPr lang="en-US" smtClean="0"/>
              <a:t>10/18/2016</a:t>
            </a:fld>
            <a:endParaRPr lang="en-US"/>
          </a:p>
        </p:txBody>
      </p:sp>
      <p:sp>
        <p:nvSpPr>
          <p:cNvPr id="5" name="Footer Placeholder 4"/>
          <p:cNvSpPr>
            <a:spLocks noGrp="1"/>
          </p:cNvSpPr>
          <p:nvPr>
            <p:ph type="ftr" sz="quarter" idx="11"/>
          </p:nvPr>
        </p:nvSpPr>
        <p:spPr/>
        <p:txBody>
          <a:bodyPr/>
          <a:lstStyle/>
          <a:p>
            <a:r>
              <a:rPr lang="en-US" smtClean="0"/>
              <a:t>W07-S1-Enum&amp;Annotations</a:t>
            </a:r>
            <a:endParaRPr lang="en-US"/>
          </a:p>
        </p:txBody>
      </p:sp>
      <p:sp>
        <p:nvSpPr>
          <p:cNvPr id="6" name="Slide Number Placeholder 5"/>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4338A3-57B2-46BA-A7EF-8C3094E7E2CE}" type="datetime1">
              <a:rPr lang="en-US" smtClean="0"/>
              <a:t>10/18/2016</a:t>
            </a:fld>
            <a:endParaRPr lang="en-US"/>
          </a:p>
        </p:txBody>
      </p:sp>
      <p:sp>
        <p:nvSpPr>
          <p:cNvPr id="5" name="Footer Placeholder 4"/>
          <p:cNvSpPr>
            <a:spLocks noGrp="1"/>
          </p:cNvSpPr>
          <p:nvPr>
            <p:ph type="ftr" sz="quarter" idx="11"/>
          </p:nvPr>
        </p:nvSpPr>
        <p:spPr/>
        <p:txBody>
          <a:bodyPr/>
          <a:lstStyle/>
          <a:p>
            <a:r>
              <a:rPr lang="en-US" smtClean="0"/>
              <a:t>W07-S1-Enum&amp;Annotations</a:t>
            </a:r>
            <a:endParaRPr lang="en-US"/>
          </a:p>
        </p:txBody>
      </p:sp>
      <p:sp>
        <p:nvSpPr>
          <p:cNvPr id="6" name="Slide Number Placeholder 5"/>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76200" y="3124200"/>
            <a:ext cx="457200" cy="381000"/>
          </a:xfrm>
        </p:spPr>
        <p:txBody>
          <a:bodyPr/>
          <a:lstStyle>
            <a:lvl1pPr>
              <a:defRPr/>
            </a:lvl1pPr>
          </a:lstStyle>
          <a:p>
            <a:fld id="{E8C6155F-5B73-4A00-9CEA-A60AC59C9329}" type="slidenum">
              <a:rPr lang="en-US" altLang="en-US"/>
              <a:pPr/>
              <a:t>‹#›</a:t>
            </a:fld>
            <a:endParaRPr lang="en-US" altLang="en-US"/>
          </a:p>
        </p:txBody>
      </p:sp>
      <p:sp>
        <p:nvSpPr>
          <p:cNvPr id="4" name="Footer Placeholder 3"/>
          <p:cNvSpPr>
            <a:spLocks noGrp="1"/>
          </p:cNvSpPr>
          <p:nvPr>
            <p:ph type="ftr" sz="quarter" idx="11"/>
          </p:nvPr>
        </p:nvSpPr>
        <p:spPr>
          <a:xfrm>
            <a:off x="3962400" y="6324600"/>
            <a:ext cx="4419600" cy="476250"/>
          </a:xfrm>
        </p:spPr>
        <p:txBody>
          <a:bodyPr/>
          <a:lstStyle>
            <a:lvl1pPr>
              <a:defRPr/>
            </a:lvl1pPr>
          </a:lstStyle>
          <a:p>
            <a:r>
              <a:rPr lang="en-US" altLang="en-US" smtClean="0"/>
              <a:t>W07-S1-Enum&amp;Annotations</a:t>
            </a:r>
            <a:endParaRPr lang="en-US" altLang="en-US"/>
          </a:p>
        </p:txBody>
      </p:sp>
    </p:spTree>
    <p:extLst>
      <p:ext uri="{BB962C8B-B14F-4D97-AF65-F5344CB8AC3E}">
        <p14:creationId xmlns:p14="http://schemas.microsoft.com/office/powerpoint/2010/main" val="1989048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solidFill>
            <a:schemeClr val="accent1"/>
          </a:solidFill>
        </p:spPr>
        <p:txBody>
          <a:bodyPr>
            <a:normAutofit/>
          </a:bodyPr>
          <a:lstStyle>
            <a:lvl1pPr algn="l">
              <a:defRPr sz="4000" b="1">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143000"/>
            <a:ext cx="8229600" cy="4983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A68BC4-70A5-4863-ACF9-B8DAD0DBA3E2}" type="datetime1">
              <a:rPr lang="en-US" smtClean="0"/>
              <a:t>10/18/2016</a:t>
            </a:fld>
            <a:endParaRPr lang="en-US"/>
          </a:p>
        </p:txBody>
      </p:sp>
      <p:sp>
        <p:nvSpPr>
          <p:cNvPr id="5" name="Footer Placeholder 4"/>
          <p:cNvSpPr>
            <a:spLocks noGrp="1"/>
          </p:cNvSpPr>
          <p:nvPr>
            <p:ph type="ftr" sz="quarter" idx="11"/>
          </p:nvPr>
        </p:nvSpPr>
        <p:spPr/>
        <p:txBody>
          <a:bodyPr/>
          <a:lstStyle/>
          <a:p>
            <a:r>
              <a:rPr lang="en-US" smtClean="0"/>
              <a:t>W07-S1-Enum&amp;Annotations</a:t>
            </a:r>
            <a:endParaRPr lang="en-US"/>
          </a:p>
        </p:txBody>
      </p:sp>
      <p:sp>
        <p:nvSpPr>
          <p:cNvPr id="6" name="Slide Number Placeholder 5"/>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7EFF28-1135-4288-8038-911387B8AF4E}" type="datetime1">
              <a:rPr lang="en-US" smtClean="0"/>
              <a:t>10/18/2016</a:t>
            </a:fld>
            <a:endParaRPr lang="en-US"/>
          </a:p>
        </p:txBody>
      </p:sp>
      <p:sp>
        <p:nvSpPr>
          <p:cNvPr id="5" name="Footer Placeholder 4"/>
          <p:cNvSpPr>
            <a:spLocks noGrp="1"/>
          </p:cNvSpPr>
          <p:nvPr>
            <p:ph type="ftr" sz="quarter" idx="11"/>
          </p:nvPr>
        </p:nvSpPr>
        <p:spPr/>
        <p:txBody>
          <a:bodyPr/>
          <a:lstStyle/>
          <a:p>
            <a:r>
              <a:rPr lang="en-US" smtClean="0"/>
              <a:t>W07-S1-Enum&amp;Annotations</a:t>
            </a:r>
            <a:endParaRPr lang="en-US"/>
          </a:p>
        </p:txBody>
      </p:sp>
      <p:sp>
        <p:nvSpPr>
          <p:cNvPr id="6" name="Slide Number Placeholder 5"/>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F23BA8D-F159-41D6-9713-868A8A92F149}" type="datetime1">
              <a:rPr lang="en-US" smtClean="0"/>
              <a:t>10/18/2016</a:t>
            </a:fld>
            <a:endParaRPr lang="en-US"/>
          </a:p>
        </p:txBody>
      </p:sp>
      <p:sp>
        <p:nvSpPr>
          <p:cNvPr id="6" name="Footer Placeholder 5"/>
          <p:cNvSpPr>
            <a:spLocks noGrp="1"/>
          </p:cNvSpPr>
          <p:nvPr>
            <p:ph type="ftr" sz="quarter" idx="11"/>
          </p:nvPr>
        </p:nvSpPr>
        <p:spPr/>
        <p:txBody>
          <a:bodyPr/>
          <a:lstStyle/>
          <a:p>
            <a:r>
              <a:rPr lang="en-US" smtClean="0"/>
              <a:t>W07-S1-Enum&amp;Annotations</a:t>
            </a:r>
            <a:endParaRPr lang="en-US"/>
          </a:p>
        </p:txBody>
      </p:sp>
      <p:sp>
        <p:nvSpPr>
          <p:cNvPr id="7" name="Slide Number Placeholder 6"/>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FCF4F09-F7B5-4D10-8979-75D1A65B5CAC}" type="datetime1">
              <a:rPr lang="en-US" smtClean="0"/>
              <a:t>10/18/2016</a:t>
            </a:fld>
            <a:endParaRPr lang="en-US"/>
          </a:p>
        </p:txBody>
      </p:sp>
      <p:sp>
        <p:nvSpPr>
          <p:cNvPr id="8" name="Footer Placeholder 7"/>
          <p:cNvSpPr>
            <a:spLocks noGrp="1"/>
          </p:cNvSpPr>
          <p:nvPr>
            <p:ph type="ftr" sz="quarter" idx="11"/>
          </p:nvPr>
        </p:nvSpPr>
        <p:spPr/>
        <p:txBody>
          <a:bodyPr/>
          <a:lstStyle/>
          <a:p>
            <a:r>
              <a:rPr lang="en-US" smtClean="0"/>
              <a:t>W07-S1-Enum&amp;Annotations</a:t>
            </a:r>
            <a:endParaRPr lang="en-US"/>
          </a:p>
        </p:txBody>
      </p:sp>
      <p:sp>
        <p:nvSpPr>
          <p:cNvPr id="9" name="Slide Number Placeholder 8"/>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3200"/>
            <a:ext cx="8229600" cy="1143000"/>
          </a:xfrm>
          <a:solidFill>
            <a:schemeClr val="accent1"/>
          </a:solidFill>
        </p:spPr>
        <p:txBody>
          <a:bodyPr>
            <a:normAutofit/>
          </a:bodyPr>
          <a:lstStyle>
            <a:lvl1pPr>
              <a:defRPr sz="6600" baseline="0">
                <a:solidFill>
                  <a:schemeClr val="bg1"/>
                </a:solidFill>
              </a:defRPr>
            </a:lvl1pPr>
          </a:lstStyle>
          <a:p>
            <a:r>
              <a:rPr lang="en-US" dirty="0" smtClean="0"/>
              <a:t>Thank You</a:t>
            </a:r>
            <a:endParaRPr lang="en-US" dirty="0"/>
          </a:p>
        </p:txBody>
      </p:sp>
      <p:sp>
        <p:nvSpPr>
          <p:cNvPr id="3" name="Date Placeholder 2"/>
          <p:cNvSpPr>
            <a:spLocks noGrp="1"/>
          </p:cNvSpPr>
          <p:nvPr>
            <p:ph type="dt" sz="half" idx="10"/>
          </p:nvPr>
        </p:nvSpPr>
        <p:spPr/>
        <p:txBody>
          <a:bodyPr/>
          <a:lstStyle/>
          <a:p>
            <a:fld id="{B4153A97-33B2-480D-8F2C-C4F8BF110174}" type="datetime1">
              <a:rPr lang="en-US" smtClean="0"/>
              <a:t>10/18/2016</a:t>
            </a:fld>
            <a:endParaRPr lang="en-US"/>
          </a:p>
        </p:txBody>
      </p:sp>
      <p:sp>
        <p:nvSpPr>
          <p:cNvPr id="4" name="Footer Placeholder 3"/>
          <p:cNvSpPr>
            <a:spLocks noGrp="1"/>
          </p:cNvSpPr>
          <p:nvPr>
            <p:ph type="ftr" sz="quarter" idx="11"/>
          </p:nvPr>
        </p:nvSpPr>
        <p:spPr/>
        <p:txBody>
          <a:bodyPr/>
          <a:lstStyle/>
          <a:p>
            <a:r>
              <a:rPr lang="en-US" smtClean="0"/>
              <a:t>W07-S1-Enum&amp;Annotations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D067E5-B9A8-44D6-9607-E8EC4B117438}" type="datetime1">
              <a:rPr lang="en-US" smtClean="0"/>
              <a:t>10/18/2016</a:t>
            </a:fld>
            <a:endParaRPr lang="en-US"/>
          </a:p>
        </p:txBody>
      </p:sp>
      <p:sp>
        <p:nvSpPr>
          <p:cNvPr id="3" name="Footer Placeholder 2"/>
          <p:cNvSpPr>
            <a:spLocks noGrp="1"/>
          </p:cNvSpPr>
          <p:nvPr>
            <p:ph type="ftr" sz="quarter" idx="11"/>
          </p:nvPr>
        </p:nvSpPr>
        <p:spPr/>
        <p:txBody>
          <a:bodyPr/>
          <a:lstStyle/>
          <a:p>
            <a:r>
              <a:rPr lang="en-US" smtClean="0"/>
              <a:t>W07-S1-Enum&amp;Annotations</a:t>
            </a:r>
            <a:endParaRPr lang="en-US"/>
          </a:p>
        </p:txBody>
      </p:sp>
      <p:sp>
        <p:nvSpPr>
          <p:cNvPr id="4" name="Slide Number Placeholder 3"/>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0DD3E7-461F-4C1A-A788-50A6BFF0F24C}" type="datetime1">
              <a:rPr lang="en-US" smtClean="0"/>
              <a:t>10/18/2016</a:t>
            </a:fld>
            <a:endParaRPr lang="en-US"/>
          </a:p>
        </p:txBody>
      </p:sp>
      <p:sp>
        <p:nvSpPr>
          <p:cNvPr id="6" name="Footer Placeholder 5"/>
          <p:cNvSpPr>
            <a:spLocks noGrp="1"/>
          </p:cNvSpPr>
          <p:nvPr>
            <p:ph type="ftr" sz="quarter" idx="11"/>
          </p:nvPr>
        </p:nvSpPr>
        <p:spPr/>
        <p:txBody>
          <a:bodyPr/>
          <a:lstStyle/>
          <a:p>
            <a:r>
              <a:rPr lang="en-US" smtClean="0"/>
              <a:t>W07-S1-Enum&amp;Annotations</a:t>
            </a:r>
            <a:endParaRPr lang="en-US"/>
          </a:p>
        </p:txBody>
      </p:sp>
      <p:sp>
        <p:nvSpPr>
          <p:cNvPr id="7" name="Slide Number Placeholder 6"/>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08000D-5FCE-4FB2-945C-F41294200F77}" type="datetime1">
              <a:rPr lang="en-US" smtClean="0"/>
              <a:t>10/18/2016</a:t>
            </a:fld>
            <a:endParaRPr lang="en-US"/>
          </a:p>
        </p:txBody>
      </p:sp>
      <p:sp>
        <p:nvSpPr>
          <p:cNvPr id="6" name="Footer Placeholder 5"/>
          <p:cNvSpPr>
            <a:spLocks noGrp="1"/>
          </p:cNvSpPr>
          <p:nvPr>
            <p:ph type="ftr" sz="quarter" idx="11"/>
          </p:nvPr>
        </p:nvSpPr>
        <p:spPr/>
        <p:txBody>
          <a:bodyPr/>
          <a:lstStyle/>
          <a:p>
            <a:r>
              <a:rPr lang="en-US" smtClean="0"/>
              <a:t>W07-S1-Enum&amp;Annotations</a:t>
            </a:r>
            <a:endParaRPr lang="en-US"/>
          </a:p>
        </p:txBody>
      </p:sp>
      <p:sp>
        <p:nvSpPr>
          <p:cNvPr id="7" name="Slide Number Placeholder 6"/>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A1235E-4331-41FA-B5E5-043CBE87864E}" type="datetime1">
              <a:rPr lang="en-US" smtClean="0"/>
              <a:t>10/18/2016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W07-S1-Enum&amp;Annotations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BFCDD1-2A6C-4CE6-8C5E-93CB05E3FD4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tutorials.jenkov.com/java/enums.html"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err="1" smtClean="0"/>
              <a:t>Enum</a:t>
            </a:r>
            <a:r>
              <a:rPr lang="en-US" dirty="0" smtClean="0"/>
              <a:t> &amp; Annotation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Penggunaan</a:t>
            </a:r>
            <a:r>
              <a:rPr lang="en-US" dirty="0"/>
              <a:t> </a:t>
            </a:r>
            <a:r>
              <a:rPr lang="en-US" dirty="0" err="1"/>
              <a:t>Enum</a:t>
            </a:r>
            <a:r>
              <a:rPr lang="en-US" dirty="0"/>
              <a:t> </a:t>
            </a:r>
            <a:r>
              <a:rPr lang="en-US" dirty="0" smtClean="0"/>
              <a:t>[5]</a:t>
            </a:r>
            <a:endParaRPr lang="en-US" dirty="0"/>
          </a:p>
        </p:txBody>
      </p:sp>
      <p:sp>
        <p:nvSpPr>
          <p:cNvPr id="3" name="Content Placeholder 2"/>
          <p:cNvSpPr>
            <a:spLocks noGrp="1"/>
          </p:cNvSpPr>
          <p:nvPr>
            <p:ph idx="1"/>
          </p:nvPr>
        </p:nvSpPr>
        <p:spPr>
          <a:xfrm>
            <a:off x="457200" y="1143000"/>
            <a:ext cx="8229600" cy="5562599"/>
          </a:xfrm>
        </p:spPr>
        <p:txBody>
          <a:bodyPr>
            <a:normAutofit/>
          </a:bodyPr>
          <a:lstStyle/>
          <a:p>
            <a:r>
              <a:rPr lang="en-US" sz="2000" b="1" dirty="0" err="1"/>
              <a:t>Enum</a:t>
            </a:r>
            <a:r>
              <a:rPr lang="en-US" sz="2000" b="1" dirty="0"/>
              <a:t> Methods</a:t>
            </a:r>
          </a:p>
          <a:p>
            <a:pPr marL="0" indent="0">
              <a:buNone/>
            </a:pPr>
            <a:r>
              <a:rPr lang="en-US" sz="2000" dirty="0" smtClean="0"/>
              <a:t>You </a:t>
            </a:r>
            <a:r>
              <a:rPr lang="en-US" sz="2000" dirty="0"/>
              <a:t>can add methods to a Java </a:t>
            </a:r>
            <a:r>
              <a:rPr lang="en-US" sz="2000" dirty="0" err="1"/>
              <a:t>enum</a:t>
            </a:r>
            <a:r>
              <a:rPr lang="en-US" sz="2000" dirty="0"/>
              <a:t> too. Here is an example</a:t>
            </a:r>
            <a:r>
              <a:rPr lang="en-US" sz="2000" dirty="0" smtClean="0"/>
              <a:t>:</a:t>
            </a:r>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r>
              <a:rPr lang="en-US" sz="2000" dirty="0" smtClean="0"/>
              <a:t>You </a:t>
            </a:r>
            <a:r>
              <a:rPr lang="en-US" sz="2000" dirty="0"/>
              <a:t>call an </a:t>
            </a:r>
            <a:r>
              <a:rPr lang="en-US" sz="2000" dirty="0" err="1"/>
              <a:t>enum</a:t>
            </a:r>
            <a:r>
              <a:rPr lang="en-US" sz="2000" dirty="0"/>
              <a:t> method via a reference to one of the constant values. Here is Java </a:t>
            </a:r>
            <a:r>
              <a:rPr lang="en-US" sz="2000" dirty="0" err="1"/>
              <a:t>enum</a:t>
            </a:r>
            <a:r>
              <a:rPr lang="en-US" sz="2000" dirty="0"/>
              <a:t> method call example</a:t>
            </a:r>
            <a:r>
              <a:rPr lang="en-US" sz="2000" dirty="0" smtClean="0"/>
              <a:t>:</a:t>
            </a:r>
          </a:p>
          <a:p>
            <a:pPr marL="0" indent="0">
              <a:buNone/>
            </a:pPr>
            <a:endParaRPr lang="en-US" sz="2000" dirty="0"/>
          </a:p>
          <a:p>
            <a:pPr marL="0" indent="0">
              <a:buNone/>
            </a:pPr>
            <a:r>
              <a:rPr lang="en-US" sz="2000" dirty="0"/>
              <a:t>This code would print out the value 3 which is the value of the </a:t>
            </a:r>
            <a:r>
              <a:rPr lang="en-US" sz="2000" dirty="0" err="1"/>
              <a:t>levelCode</a:t>
            </a:r>
            <a:r>
              <a:rPr lang="en-US" sz="2000" dirty="0"/>
              <a:t> field for the </a:t>
            </a:r>
            <a:r>
              <a:rPr lang="en-US" sz="2000" dirty="0" err="1"/>
              <a:t>enum</a:t>
            </a:r>
            <a:r>
              <a:rPr lang="en-US" sz="2000" dirty="0"/>
              <a:t> constant HIGH.</a:t>
            </a:r>
          </a:p>
          <a:p>
            <a:pPr marL="0" indent="0">
              <a:buNone/>
            </a:pPr>
            <a:endParaRPr lang="en-US" sz="2000" dirty="0"/>
          </a:p>
        </p:txBody>
      </p:sp>
      <p:sp>
        <p:nvSpPr>
          <p:cNvPr id="4" name="Footer Placeholder 3"/>
          <p:cNvSpPr>
            <a:spLocks noGrp="1"/>
          </p:cNvSpPr>
          <p:nvPr>
            <p:ph type="ftr" sz="quarter" idx="11"/>
          </p:nvPr>
        </p:nvSpPr>
        <p:spPr/>
        <p:txBody>
          <a:bodyPr/>
          <a:lstStyle/>
          <a:p>
            <a:r>
              <a:rPr lang="en-US" smtClean="0"/>
              <a:t>W07-S1-Enum&amp;Annotations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10</a:t>
            </a:fld>
            <a:endParaRPr lang="en-US"/>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905000"/>
            <a:ext cx="4495800" cy="2579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6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1962" y="4914900"/>
            <a:ext cx="3800475" cy="571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929808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E6B5B792-CCC0-44C0-92B7-C729DA5E44EE}" type="slidenum">
              <a:rPr lang="en-US" altLang="en-US"/>
              <a:pPr/>
              <a:t>11</a:t>
            </a:fld>
            <a:endParaRPr lang="en-US" altLang="en-US"/>
          </a:p>
        </p:txBody>
      </p:sp>
      <p:sp>
        <p:nvSpPr>
          <p:cNvPr id="6" name="Footer Placeholder 4"/>
          <p:cNvSpPr>
            <a:spLocks noGrp="1"/>
          </p:cNvSpPr>
          <p:nvPr>
            <p:ph type="ftr" sz="quarter" idx="11"/>
          </p:nvPr>
        </p:nvSpPr>
        <p:spPr/>
        <p:txBody>
          <a:bodyPr/>
          <a:lstStyle/>
          <a:p>
            <a:r>
              <a:rPr lang="en-US" altLang="en-US" smtClean="0"/>
              <a:t>W07-S1-Enum&amp;Annotations</a:t>
            </a:r>
            <a:endParaRPr lang="en-US" altLang="en-US"/>
          </a:p>
        </p:txBody>
      </p:sp>
      <p:sp>
        <p:nvSpPr>
          <p:cNvPr id="527362" name="Rectangle 2"/>
          <p:cNvSpPr>
            <a:spLocks noGrp="1" noChangeArrowheads="1"/>
          </p:cNvSpPr>
          <p:nvPr>
            <p:ph type="title"/>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en-US" altLang="en-US"/>
              <a:t>Contoh Penggunaan</a:t>
            </a:r>
          </a:p>
        </p:txBody>
      </p:sp>
      <p:sp>
        <p:nvSpPr>
          <p:cNvPr id="527363" name="Rectangle 3"/>
          <p:cNvSpPr>
            <a:spLocks noGrp="1" noChangeArrowheads="1"/>
          </p:cNvSpPr>
          <p:nvPr>
            <p:ph type="body" idx="1"/>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ltLang="en-US"/>
          </a:p>
        </p:txBody>
      </p:sp>
      <p:sp>
        <p:nvSpPr>
          <p:cNvPr id="527364" name="Text Box 4"/>
          <p:cNvSpPr txBox="1">
            <a:spLocks noChangeArrowheads="1"/>
          </p:cNvSpPr>
          <p:nvPr/>
        </p:nvSpPr>
        <p:spPr bwMode="auto">
          <a:xfrm>
            <a:off x="0" y="85725"/>
            <a:ext cx="9291326" cy="677108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b="1" dirty="0">
                <a:latin typeface="Courier New" pitchFamily="49" charset="0"/>
              </a:rPr>
              <a:t>/*</a:t>
            </a:r>
          </a:p>
          <a:p>
            <a:r>
              <a:rPr lang="en-US" altLang="en-US" sz="1400" b="1" dirty="0">
                <a:latin typeface="Courier New" pitchFamily="49" charset="0"/>
              </a:rPr>
              <a:t> * Nama file: </a:t>
            </a:r>
            <a:r>
              <a:rPr lang="en-US" altLang="en-US" sz="1400" b="1" dirty="0" smtClean="0">
                <a:latin typeface="Courier New" pitchFamily="49" charset="0"/>
              </a:rPr>
              <a:t>MahasiswaItdel.java</a:t>
            </a:r>
            <a:endParaRPr lang="en-US" altLang="en-US" sz="1400" b="1" dirty="0">
              <a:latin typeface="Courier New" pitchFamily="49" charset="0"/>
            </a:endParaRPr>
          </a:p>
          <a:p>
            <a:r>
              <a:rPr lang="en-US" altLang="en-US" sz="1400" b="1" dirty="0">
                <a:latin typeface="Courier New" pitchFamily="49" charset="0"/>
              </a:rPr>
              <a:t> */</a:t>
            </a:r>
          </a:p>
          <a:p>
            <a:r>
              <a:rPr lang="en-US" altLang="en-US" sz="1400" b="1" dirty="0">
                <a:latin typeface="Courier New" pitchFamily="49" charset="0"/>
              </a:rPr>
              <a:t>public class </a:t>
            </a:r>
            <a:r>
              <a:rPr lang="en-US" altLang="en-US" sz="1400" b="1" dirty="0" err="1" smtClean="0">
                <a:latin typeface="Courier New" pitchFamily="49" charset="0"/>
              </a:rPr>
              <a:t>MahasiswaItdel</a:t>
            </a:r>
            <a:r>
              <a:rPr lang="en-US" altLang="en-US" sz="1400" b="1" dirty="0" smtClean="0">
                <a:latin typeface="Courier New" pitchFamily="49" charset="0"/>
              </a:rPr>
              <a:t> </a:t>
            </a:r>
            <a:endParaRPr lang="en-US" altLang="en-US" sz="1400" b="1" dirty="0">
              <a:latin typeface="Courier New" pitchFamily="49" charset="0"/>
            </a:endParaRPr>
          </a:p>
          <a:p>
            <a:r>
              <a:rPr lang="en-US" altLang="en-US" sz="1400" b="1" dirty="0">
                <a:latin typeface="Courier New" pitchFamily="49" charset="0"/>
              </a:rPr>
              <a:t>{</a:t>
            </a:r>
          </a:p>
          <a:p>
            <a:r>
              <a:rPr lang="en-US" altLang="en-US" sz="1400" b="1" dirty="0">
                <a:latin typeface="Courier New" pitchFamily="49" charset="0"/>
              </a:rPr>
              <a:t>	private String </a:t>
            </a:r>
            <a:r>
              <a:rPr lang="en-US" altLang="en-US" sz="1400" b="1" dirty="0" err="1">
                <a:latin typeface="Courier New" pitchFamily="49" charset="0"/>
              </a:rPr>
              <a:t>nama</a:t>
            </a:r>
            <a:r>
              <a:rPr lang="en-US" altLang="en-US" sz="1400" b="1" dirty="0">
                <a:latin typeface="Courier New" pitchFamily="49" charset="0"/>
              </a:rPr>
              <a:t>;</a:t>
            </a:r>
          </a:p>
          <a:p>
            <a:r>
              <a:rPr lang="en-US" altLang="en-US" sz="1400" b="1" dirty="0">
                <a:latin typeface="Courier New" pitchFamily="49" charset="0"/>
              </a:rPr>
              <a:t>	private String </a:t>
            </a:r>
            <a:r>
              <a:rPr lang="en-US" altLang="en-US" sz="1400" b="1" dirty="0" err="1">
                <a:latin typeface="Courier New" pitchFamily="49" charset="0"/>
              </a:rPr>
              <a:t>tingkat</a:t>
            </a:r>
            <a:r>
              <a:rPr lang="en-US" altLang="en-US" sz="1400" b="1" dirty="0">
                <a:latin typeface="Courier New" pitchFamily="49" charset="0"/>
              </a:rPr>
              <a:t>;</a:t>
            </a:r>
          </a:p>
          <a:p>
            <a:r>
              <a:rPr lang="en-US" altLang="en-US" sz="1400" b="1" dirty="0">
                <a:latin typeface="Courier New" pitchFamily="49" charset="0"/>
              </a:rPr>
              <a:t>	private String </a:t>
            </a:r>
            <a:r>
              <a:rPr lang="en-US" altLang="en-US" sz="1400" b="1" dirty="0" err="1">
                <a:latin typeface="Courier New" pitchFamily="49" charset="0"/>
              </a:rPr>
              <a:t>mataKuliah</a:t>
            </a:r>
            <a:r>
              <a:rPr lang="en-US" altLang="en-US" sz="1400" b="1" dirty="0">
                <a:latin typeface="Courier New" pitchFamily="49" charset="0"/>
              </a:rPr>
              <a:t>;</a:t>
            </a:r>
          </a:p>
          <a:p>
            <a:r>
              <a:rPr lang="en-US" altLang="en-US" sz="1400" b="1" dirty="0">
                <a:latin typeface="Courier New" pitchFamily="49" charset="0"/>
              </a:rPr>
              <a:t>	private String </a:t>
            </a:r>
            <a:r>
              <a:rPr lang="en-US" altLang="en-US" sz="1400" b="1" dirty="0" err="1">
                <a:latin typeface="Courier New" pitchFamily="49" charset="0"/>
              </a:rPr>
              <a:t>nilai</a:t>
            </a:r>
            <a:r>
              <a:rPr lang="en-US" altLang="en-US" sz="1400" b="1" dirty="0">
                <a:latin typeface="Courier New" pitchFamily="49" charset="0"/>
              </a:rPr>
              <a:t>;</a:t>
            </a:r>
          </a:p>
          <a:p>
            <a:r>
              <a:rPr lang="en-US" altLang="en-US" sz="1400" b="1" dirty="0">
                <a:latin typeface="Courier New" pitchFamily="49" charset="0"/>
              </a:rPr>
              <a:t>	//constructor </a:t>
            </a:r>
            <a:r>
              <a:rPr lang="en-US" altLang="en-US" sz="1400" b="1" dirty="0" err="1">
                <a:latin typeface="Courier New" pitchFamily="49" charset="0"/>
              </a:rPr>
              <a:t>tanpa</a:t>
            </a:r>
            <a:r>
              <a:rPr lang="en-US" altLang="en-US" sz="1400" b="1" dirty="0">
                <a:latin typeface="Courier New" pitchFamily="49" charset="0"/>
              </a:rPr>
              <a:t> parameter</a:t>
            </a:r>
          </a:p>
          <a:p>
            <a:r>
              <a:rPr lang="en-US" altLang="en-US" sz="1400" b="1" dirty="0">
                <a:latin typeface="Courier New" pitchFamily="49" charset="0"/>
              </a:rPr>
              <a:t>	public </a:t>
            </a:r>
            <a:r>
              <a:rPr lang="en-US" altLang="en-US" sz="1400" b="1" dirty="0" err="1" smtClean="0">
                <a:latin typeface="Courier New" pitchFamily="49" charset="0"/>
              </a:rPr>
              <a:t>MahasiswaItdel</a:t>
            </a:r>
            <a:r>
              <a:rPr lang="en-US" altLang="en-US" sz="1400" b="1" dirty="0" smtClean="0">
                <a:latin typeface="Courier New" pitchFamily="49" charset="0"/>
              </a:rPr>
              <a:t>(String </a:t>
            </a:r>
            <a:r>
              <a:rPr lang="en-US" altLang="en-US" sz="1400" b="1" dirty="0" err="1">
                <a:latin typeface="Courier New" pitchFamily="49" charset="0"/>
              </a:rPr>
              <a:t>namaBaru,String</a:t>
            </a:r>
            <a:r>
              <a:rPr lang="en-US" altLang="en-US" sz="1400" b="1" dirty="0">
                <a:latin typeface="Courier New" pitchFamily="49" charset="0"/>
              </a:rPr>
              <a:t> </a:t>
            </a:r>
            <a:r>
              <a:rPr lang="en-US" altLang="en-US" sz="1400" b="1" dirty="0" err="1">
                <a:latin typeface="Courier New" pitchFamily="49" charset="0"/>
              </a:rPr>
              <a:t>tingkatBaru</a:t>
            </a:r>
            <a:r>
              <a:rPr lang="en-US" altLang="en-US" sz="1400" b="1" dirty="0">
                <a:latin typeface="Courier New" pitchFamily="49" charset="0"/>
              </a:rPr>
              <a:t>,</a:t>
            </a:r>
          </a:p>
          <a:p>
            <a:r>
              <a:rPr lang="en-US" altLang="en-US" sz="1400" b="1" dirty="0">
                <a:latin typeface="Courier New" pitchFamily="49" charset="0"/>
              </a:rPr>
              <a:t>                      String </a:t>
            </a:r>
            <a:r>
              <a:rPr lang="en-US" altLang="en-US" sz="1400" b="1" dirty="0" err="1">
                <a:latin typeface="Courier New" pitchFamily="49" charset="0"/>
              </a:rPr>
              <a:t>mataKuliahBaru</a:t>
            </a:r>
            <a:r>
              <a:rPr lang="en-US" altLang="en-US" sz="1400" b="1" dirty="0">
                <a:latin typeface="Courier New" pitchFamily="49" charset="0"/>
              </a:rPr>
              <a:t>, String </a:t>
            </a:r>
            <a:r>
              <a:rPr lang="en-US" altLang="en-US" sz="1400" b="1" dirty="0" err="1">
                <a:latin typeface="Courier New" pitchFamily="49" charset="0"/>
              </a:rPr>
              <a:t>nilaiBaru</a:t>
            </a:r>
            <a:r>
              <a:rPr lang="en-US" altLang="en-US" sz="1400" b="1" dirty="0">
                <a:latin typeface="Courier New" pitchFamily="49" charset="0"/>
              </a:rPr>
              <a:t>){</a:t>
            </a:r>
          </a:p>
          <a:p>
            <a:r>
              <a:rPr lang="en-US" altLang="en-US" sz="1400" b="1" dirty="0">
                <a:latin typeface="Courier New" pitchFamily="49" charset="0"/>
              </a:rPr>
              <a:t>		//</a:t>
            </a:r>
            <a:r>
              <a:rPr lang="en-US" altLang="en-US" sz="1400" b="1" dirty="0" err="1">
                <a:latin typeface="Courier New" pitchFamily="49" charset="0"/>
              </a:rPr>
              <a:t>kode</a:t>
            </a:r>
            <a:r>
              <a:rPr lang="en-US" altLang="en-US" sz="1400" b="1" dirty="0">
                <a:latin typeface="Courier New" pitchFamily="49" charset="0"/>
              </a:rPr>
              <a:t> lain	</a:t>
            </a:r>
          </a:p>
          <a:p>
            <a:r>
              <a:rPr lang="en-US" altLang="en-US" sz="1400" b="1" dirty="0">
                <a:latin typeface="Courier New" pitchFamily="49" charset="0"/>
              </a:rPr>
              <a:t>	}</a:t>
            </a:r>
          </a:p>
          <a:p>
            <a:r>
              <a:rPr lang="en-US" altLang="en-US" sz="1400" b="1" dirty="0">
                <a:latin typeface="Courier New" pitchFamily="49" charset="0"/>
              </a:rPr>
              <a:t>	public void </a:t>
            </a:r>
            <a:r>
              <a:rPr lang="en-US" altLang="en-US" sz="1400" b="1" dirty="0" err="1">
                <a:latin typeface="Courier New" pitchFamily="49" charset="0"/>
              </a:rPr>
              <a:t>setNama</a:t>
            </a:r>
            <a:r>
              <a:rPr lang="en-US" altLang="en-US" sz="1400" b="1" dirty="0">
                <a:latin typeface="Courier New" pitchFamily="49" charset="0"/>
              </a:rPr>
              <a:t>(String </a:t>
            </a:r>
            <a:r>
              <a:rPr lang="en-US" altLang="en-US" sz="1400" b="1" dirty="0" err="1">
                <a:latin typeface="Courier New" pitchFamily="49" charset="0"/>
              </a:rPr>
              <a:t>namaBaru</a:t>
            </a:r>
            <a:r>
              <a:rPr lang="en-US" altLang="en-US" sz="1400" b="1" dirty="0">
                <a:latin typeface="Courier New" pitchFamily="49" charset="0"/>
              </a:rPr>
              <a:t>){</a:t>
            </a:r>
          </a:p>
          <a:p>
            <a:r>
              <a:rPr lang="en-US" altLang="en-US" sz="1400" b="1" dirty="0">
                <a:latin typeface="Courier New" pitchFamily="49" charset="0"/>
              </a:rPr>
              <a:t>		</a:t>
            </a:r>
            <a:r>
              <a:rPr lang="en-US" altLang="en-US" sz="1400" b="1" dirty="0" err="1">
                <a:latin typeface="Courier New" pitchFamily="49" charset="0"/>
              </a:rPr>
              <a:t>nama</a:t>
            </a:r>
            <a:r>
              <a:rPr lang="en-US" altLang="en-US" sz="1400" b="1" dirty="0">
                <a:latin typeface="Courier New" pitchFamily="49" charset="0"/>
              </a:rPr>
              <a:t> = </a:t>
            </a:r>
            <a:r>
              <a:rPr lang="en-US" altLang="en-US" sz="1400" b="1" dirty="0" err="1">
                <a:latin typeface="Courier New" pitchFamily="49" charset="0"/>
              </a:rPr>
              <a:t>namaBaru</a:t>
            </a:r>
            <a:r>
              <a:rPr lang="en-US" altLang="en-US" sz="1400" b="1" dirty="0">
                <a:latin typeface="Courier New" pitchFamily="49" charset="0"/>
              </a:rPr>
              <a:t>;</a:t>
            </a:r>
          </a:p>
          <a:p>
            <a:r>
              <a:rPr lang="en-US" altLang="en-US" sz="1400" b="1" dirty="0">
                <a:latin typeface="Courier New" pitchFamily="49" charset="0"/>
              </a:rPr>
              <a:t>	}</a:t>
            </a:r>
          </a:p>
          <a:p>
            <a:r>
              <a:rPr lang="en-US" altLang="en-US" sz="1400" b="1" dirty="0">
                <a:latin typeface="Courier New" pitchFamily="49" charset="0"/>
              </a:rPr>
              <a:t>	public void </a:t>
            </a:r>
            <a:r>
              <a:rPr lang="en-US" altLang="en-US" sz="1400" b="1" dirty="0" err="1">
                <a:latin typeface="Courier New" pitchFamily="49" charset="0"/>
              </a:rPr>
              <a:t>setTingkat</a:t>
            </a:r>
            <a:r>
              <a:rPr lang="en-US" altLang="en-US" sz="1400" b="1" dirty="0">
                <a:latin typeface="Courier New" pitchFamily="49" charset="0"/>
              </a:rPr>
              <a:t>(String </a:t>
            </a:r>
            <a:r>
              <a:rPr lang="en-US" altLang="en-US" sz="1400" b="1" dirty="0" err="1">
                <a:latin typeface="Courier New" pitchFamily="49" charset="0"/>
              </a:rPr>
              <a:t>tingkatBaru</a:t>
            </a:r>
            <a:r>
              <a:rPr lang="en-US" altLang="en-US" sz="1400" b="1" dirty="0">
                <a:latin typeface="Courier New" pitchFamily="49" charset="0"/>
              </a:rPr>
              <a:t>){</a:t>
            </a:r>
          </a:p>
          <a:p>
            <a:r>
              <a:rPr lang="en-US" altLang="en-US" sz="1400" b="1" dirty="0">
                <a:latin typeface="Courier New" pitchFamily="49" charset="0"/>
              </a:rPr>
              <a:t>		</a:t>
            </a:r>
            <a:r>
              <a:rPr lang="en-US" altLang="en-US" sz="1400" b="1" dirty="0" err="1">
                <a:latin typeface="Courier New" pitchFamily="49" charset="0"/>
              </a:rPr>
              <a:t>tingkat</a:t>
            </a:r>
            <a:r>
              <a:rPr lang="en-US" altLang="en-US" sz="1400" b="1" dirty="0">
                <a:latin typeface="Courier New" pitchFamily="49" charset="0"/>
              </a:rPr>
              <a:t> = </a:t>
            </a:r>
            <a:r>
              <a:rPr lang="en-US" altLang="en-US" sz="1400" b="1" dirty="0" err="1">
                <a:latin typeface="Courier New" pitchFamily="49" charset="0"/>
              </a:rPr>
              <a:t>tingkatBaru</a:t>
            </a:r>
            <a:r>
              <a:rPr lang="en-US" altLang="en-US" sz="1400" b="1" dirty="0">
                <a:latin typeface="Courier New" pitchFamily="49" charset="0"/>
              </a:rPr>
              <a:t>;</a:t>
            </a:r>
          </a:p>
          <a:p>
            <a:r>
              <a:rPr lang="en-US" altLang="en-US" sz="1400" b="1" dirty="0">
                <a:latin typeface="Courier New" pitchFamily="49" charset="0"/>
              </a:rPr>
              <a:t>	}</a:t>
            </a:r>
          </a:p>
          <a:p>
            <a:r>
              <a:rPr lang="en-US" altLang="en-US" sz="1400" b="1" dirty="0">
                <a:latin typeface="Courier New" pitchFamily="49" charset="0"/>
              </a:rPr>
              <a:t>	public void </a:t>
            </a:r>
            <a:r>
              <a:rPr lang="en-US" altLang="en-US" sz="1400" b="1" dirty="0" err="1">
                <a:latin typeface="Courier New" pitchFamily="49" charset="0"/>
              </a:rPr>
              <a:t>setMataKuliah</a:t>
            </a:r>
            <a:r>
              <a:rPr lang="en-US" altLang="en-US" sz="1400" b="1" dirty="0">
                <a:latin typeface="Courier New" pitchFamily="49" charset="0"/>
              </a:rPr>
              <a:t>(String </a:t>
            </a:r>
            <a:r>
              <a:rPr lang="en-US" altLang="en-US" sz="1400" b="1" dirty="0" err="1">
                <a:latin typeface="Courier New" pitchFamily="49" charset="0"/>
              </a:rPr>
              <a:t>mataKuliahBaru</a:t>
            </a:r>
            <a:r>
              <a:rPr lang="en-US" altLang="en-US" sz="1400" b="1" dirty="0">
                <a:latin typeface="Courier New" pitchFamily="49" charset="0"/>
              </a:rPr>
              <a:t>){</a:t>
            </a:r>
          </a:p>
          <a:p>
            <a:r>
              <a:rPr lang="en-US" altLang="en-US" sz="1400" b="1" dirty="0">
                <a:latin typeface="Courier New" pitchFamily="49" charset="0"/>
              </a:rPr>
              <a:t>		</a:t>
            </a:r>
            <a:r>
              <a:rPr lang="en-US" altLang="en-US" sz="1400" b="1" dirty="0" err="1">
                <a:latin typeface="Courier New" pitchFamily="49" charset="0"/>
              </a:rPr>
              <a:t>mataKuliah</a:t>
            </a:r>
            <a:r>
              <a:rPr lang="en-US" altLang="en-US" sz="1400" b="1" dirty="0">
                <a:latin typeface="Courier New" pitchFamily="49" charset="0"/>
              </a:rPr>
              <a:t> = </a:t>
            </a:r>
            <a:r>
              <a:rPr lang="en-US" altLang="en-US" sz="1400" b="1" dirty="0" err="1">
                <a:latin typeface="Courier New" pitchFamily="49" charset="0"/>
              </a:rPr>
              <a:t>mataKuliahBaru</a:t>
            </a:r>
            <a:r>
              <a:rPr lang="en-US" altLang="en-US" sz="1400" b="1" dirty="0">
                <a:latin typeface="Courier New" pitchFamily="49" charset="0"/>
              </a:rPr>
              <a:t>;</a:t>
            </a:r>
          </a:p>
          <a:p>
            <a:r>
              <a:rPr lang="en-US" altLang="en-US" sz="1400" b="1" dirty="0">
                <a:latin typeface="Courier New" pitchFamily="49" charset="0"/>
              </a:rPr>
              <a:t>	}</a:t>
            </a:r>
          </a:p>
          <a:p>
            <a:r>
              <a:rPr lang="en-US" altLang="en-US" sz="1400" b="1" dirty="0">
                <a:latin typeface="Courier New" pitchFamily="49" charset="0"/>
              </a:rPr>
              <a:t>	public void </a:t>
            </a:r>
            <a:r>
              <a:rPr lang="en-US" altLang="en-US" sz="1400" b="1" dirty="0" err="1">
                <a:latin typeface="Courier New" pitchFamily="49" charset="0"/>
              </a:rPr>
              <a:t>setNilai</a:t>
            </a:r>
            <a:r>
              <a:rPr lang="en-US" altLang="en-US" sz="1400" b="1" dirty="0">
                <a:latin typeface="Courier New" pitchFamily="49" charset="0"/>
              </a:rPr>
              <a:t>(String </a:t>
            </a:r>
            <a:r>
              <a:rPr lang="en-US" altLang="en-US" sz="1400" b="1" dirty="0" err="1">
                <a:latin typeface="Courier New" pitchFamily="49" charset="0"/>
              </a:rPr>
              <a:t>nilaiBaru</a:t>
            </a:r>
            <a:r>
              <a:rPr lang="en-US" altLang="en-US" sz="1400" b="1" dirty="0">
                <a:latin typeface="Courier New" pitchFamily="49" charset="0"/>
              </a:rPr>
              <a:t>){</a:t>
            </a:r>
          </a:p>
          <a:p>
            <a:r>
              <a:rPr lang="en-US" altLang="en-US" sz="1400" b="1" dirty="0">
                <a:latin typeface="Courier New" pitchFamily="49" charset="0"/>
              </a:rPr>
              <a:t>		</a:t>
            </a:r>
            <a:r>
              <a:rPr lang="en-US" altLang="en-US" sz="1400" b="1" dirty="0" err="1">
                <a:latin typeface="Courier New" pitchFamily="49" charset="0"/>
              </a:rPr>
              <a:t>nilai</a:t>
            </a:r>
            <a:r>
              <a:rPr lang="en-US" altLang="en-US" sz="1400" b="1" dirty="0">
                <a:latin typeface="Courier New" pitchFamily="49" charset="0"/>
              </a:rPr>
              <a:t> = </a:t>
            </a:r>
            <a:r>
              <a:rPr lang="en-US" altLang="en-US" sz="1400" b="1" dirty="0" err="1">
                <a:latin typeface="Courier New" pitchFamily="49" charset="0"/>
              </a:rPr>
              <a:t>nilaiBaru</a:t>
            </a:r>
            <a:r>
              <a:rPr lang="en-US" altLang="en-US" sz="1400" b="1" dirty="0">
                <a:latin typeface="Courier New" pitchFamily="49" charset="0"/>
              </a:rPr>
              <a:t>;</a:t>
            </a:r>
          </a:p>
          <a:p>
            <a:r>
              <a:rPr lang="en-US" altLang="en-US" sz="1400" b="1" dirty="0">
                <a:latin typeface="Courier New" pitchFamily="49" charset="0"/>
              </a:rPr>
              <a:t>	}</a:t>
            </a:r>
          </a:p>
          <a:p>
            <a:r>
              <a:rPr lang="en-US" altLang="en-US" sz="1400" b="1" dirty="0">
                <a:latin typeface="Courier New" pitchFamily="49" charset="0"/>
              </a:rPr>
              <a:t>	public String </a:t>
            </a:r>
            <a:r>
              <a:rPr lang="en-US" altLang="en-US" sz="1400" b="1" dirty="0" err="1">
                <a:latin typeface="Courier New" pitchFamily="49" charset="0"/>
              </a:rPr>
              <a:t>toString</a:t>
            </a:r>
            <a:r>
              <a:rPr lang="en-US" altLang="en-US" sz="1400" b="1" dirty="0">
                <a:latin typeface="Courier New" pitchFamily="49" charset="0"/>
              </a:rPr>
              <a:t>(){</a:t>
            </a:r>
          </a:p>
          <a:p>
            <a:r>
              <a:rPr lang="en-US" altLang="en-US" sz="1400" b="1" dirty="0">
                <a:latin typeface="Courier New" pitchFamily="49" charset="0"/>
              </a:rPr>
              <a:t>		return ("Nama :" + </a:t>
            </a:r>
            <a:r>
              <a:rPr lang="en-US" altLang="en-US" sz="1400" b="1" dirty="0" err="1">
                <a:latin typeface="Courier New" pitchFamily="49" charset="0"/>
              </a:rPr>
              <a:t>nama</a:t>
            </a:r>
            <a:r>
              <a:rPr lang="en-US" altLang="en-US" sz="1400" b="1" dirty="0">
                <a:latin typeface="Courier New" pitchFamily="49" charset="0"/>
              </a:rPr>
              <a:t> + "\n" + "Tingkat :" + </a:t>
            </a:r>
            <a:r>
              <a:rPr lang="en-US" altLang="en-US" sz="1400" b="1" dirty="0" err="1">
                <a:latin typeface="Courier New" pitchFamily="49" charset="0"/>
              </a:rPr>
              <a:t>tingkat</a:t>
            </a:r>
            <a:r>
              <a:rPr lang="en-US" altLang="en-US" sz="1400" b="1" dirty="0">
                <a:latin typeface="Courier New" pitchFamily="49" charset="0"/>
              </a:rPr>
              <a:t> + "\n" </a:t>
            </a:r>
          </a:p>
          <a:p>
            <a:r>
              <a:rPr lang="en-US" altLang="en-US" sz="1400" b="1" dirty="0">
                <a:latin typeface="Courier New" pitchFamily="49" charset="0"/>
              </a:rPr>
              <a:t>			+ "Mata </a:t>
            </a:r>
            <a:r>
              <a:rPr lang="en-US" altLang="en-US" sz="1400" b="1" dirty="0" err="1">
                <a:latin typeface="Courier New" pitchFamily="49" charset="0"/>
              </a:rPr>
              <a:t>Kuliah</a:t>
            </a:r>
            <a:r>
              <a:rPr lang="en-US" altLang="en-US" sz="1400" b="1" dirty="0">
                <a:latin typeface="Courier New" pitchFamily="49" charset="0"/>
              </a:rPr>
              <a:t> :" + </a:t>
            </a:r>
            <a:r>
              <a:rPr lang="en-US" altLang="en-US" sz="1400" b="1" dirty="0" err="1">
                <a:latin typeface="Courier New" pitchFamily="49" charset="0"/>
              </a:rPr>
              <a:t>mataKuliah</a:t>
            </a:r>
            <a:r>
              <a:rPr lang="en-US" altLang="en-US" sz="1400" b="1" dirty="0">
                <a:latin typeface="Courier New" pitchFamily="49" charset="0"/>
              </a:rPr>
              <a:t> + "\n" + "</a:t>
            </a:r>
            <a:r>
              <a:rPr lang="en-US" altLang="en-US" sz="1400" b="1" dirty="0" err="1">
                <a:latin typeface="Courier New" pitchFamily="49" charset="0"/>
              </a:rPr>
              <a:t>Nilai</a:t>
            </a:r>
            <a:r>
              <a:rPr lang="en-US" altLang="en-US" sz="1400" b="1" dirty="0">
                <a:latin typeface="Courier New" pitchFamily="49" charset="0"/>
              </a:rPr>
              <a:t> :" + </a:t>
            </a:r>
            <a:r>
              <a:rPr lang="en-US" altLang="en-US" sz="1400" b="1" dirty="0" err="1">
                <a:latin typeface="Courier New" pitchFamily="49" charset="0"/>
              </a:rPr>
              <a:t>nilai</a:t>
            </a:r>
            <a:r>
              <a:rPr lang="en-US" altLang="en-US" sz="1400" b="1" dirty="0">
                <a:latin typeface="Courier New" pitchFamily="49" charset="0"/>
              </a:rPr>
              <a:t>);</a:t>
            </a:r>
          </a:p>
          <a:p>
            <a:r>
              <a:rPr lang="en-US" altLang="en-US" sz="1400" b="1" dirty="0">
                <a:latin typeface="Courier New" pitchFamily="49" charset="0"/>
              </a:rPr>
              <a:t>	}</a:t>
            </a:r>
          </a:p>
          <a:p>
            <a:r>
              <a:rPr lang="en-US" altLang="en-US" sz="1400" b="1" dirty="0">
                <a:latin typeface="Courier New" pitchFamily="49" charset="0"/>
              </a:rPr>
              <a:t>}</a:t>
            </a:r>
          </a:p>
        </p:txBody>
      </p:sp>
    </p:spTree>
    <p:extLst>
      <p:ext uri="{BB962C8B-B14F-4D97-AF65-F5344CB8AC3E}">
        <p14:creationId xmlns:p14="http://schemas.microsoft.com/office/powerpoint/2010/main" val="23536255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a:spLocks noGrp="1"/>
          </p:cNvSpPr>
          <p:nvPr>
            <p:ph type="sldNum" sz="quarter" idx="10"/>
          </p:nvPr>
        </p:nvSpPr>
        <p:spPr/>
        <p:txBody>
          <a:bodyPr/>
          <a:lstStyle/>
          <a:p>
            <a:fld id="{AB955241-90CC-4C69-A158-2AB2D85BD9BD}" type="slidenum">
              <a:rPr lang="en-US" altLang="en-US"/>
              <a:pPr/>
              <a:t>12</a:t>
            </a:fld>
            <a:endParaRPr lang="en-US" altLang="en-US"/>
          </a:p>
        </p:txBody>
      </p:sp>
      <p:sp>
        <p:nvSpPr>
          <p:cNvPr id="8" name="Footer Placeholder 3"/>
          <p:cNvSpPr>
            <a:spLocks noGrp="1"/>
          </p:cNvSpPr>
          <p:nvPr>
            <p:ph type="ftr" sz="quarter" idx="11"/>
          </p:nvPr>
        </p:nvSpPr>
        <p:spPr/>
        <p:txBody>
          <a:bodyPr/>
          <a:lstStyle/>
          <a:p>
            <a:r>
              <a:rPr lang="en-US" altLang="en-US" smtClean="0"/>
              <a:t>W07-S1-Enum&amp;Annotations</a:t>
            </a:r>
            <a:endParaRPr lang="en-US" altLang="en-US"/>
          </a:p>
        </p:txBody>
      </p:sp>
      <p:sp>
        <p:nvSpPr>
          <p:cNvPr id="528388" name="Text Box 4"/>
          <p:cNvSpPr txBox="1">
            <a:spLocks noChangeArrowheads="1"/>
          </p:cNvSpPr>
          <p:nvPr/>
        </p:nvSpPr>
        <p:spPr bwMode="auto">
          <a:xfrm>
            <a:off x="228600" y="1743075"/>
            <a:ext cx="8686800" cy="20161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400" b="1" dirty="0">
                <a:latin typeface="Courier New" pitchFamily="49" charset="0"/>
              </a:rPr>
              <a:t>class </a:t>
            </a:r>
            <a:r>
              <a:rPr lang="en-US" altLang="en-US" sz="1400" b="1" dirty="0" err="1" smtClean="0">
                <a:latin typeface="Courier New" pitchFamily="49" charset="0"/>
              </a:rPr>
              <a:t>MahasiswaItdelDemo</a:t>
            </a:r>
            <a:endParaRPr lang="en-US" altLang="en-US" sz="1400" b="1" dirty="0">
              <a:latin typeface="Courier New" pitchFamily="49" charset="0"/>
            </a:endParaRPr>
          </a:p>
          <a:p>
            <a:r>
              <a:rPr lang="en-US" altLang="en-US" sz="1400" b="1" dirty="0">
                <a:latin typeface="Courier New" pitchFamily="49" charset="0"/>
              </a:rPr>
              <a:t>{</a:t>
            </a:r>
          </a:p>
          <a:p>
            <a:r>
              <a:rPr lang="en-US" altLang="en-US" sz="1400" b="1" dirty="0">
                <a:latin typeface="Courier New" pitchFamily="49" charset="0"/>
              </a:rPr>
              <a:t>   public static void main (String[] </a:t>
            </a:r>
            <a:r>
              <a:rPr lang="en-US" altLang="en-US" sz="1400" b="1" dirty="0" err="1">
                <a:latin typeface="Courier New" pitchFamily="49" charset="0"/>
              </a:rPr>
              <a:t>args</a:t>
            </a:r>
            <a:r>
              <a:rPr lang="en-US" altLang="en-US" sz="1400" b="1" dirty="0">
                <a:latin typeface="Courier New" pitchFamily="49" charset="0"/>
              </a:rPr>
              <a:t>){</a:t>
            </a:r>
          </a:p>
          <a:p>
            <a:r>
              <a:rPr lang="en-US" altLang="en-US" sz="1400" b="1" dirty="0">
                <a:latin typeface="Courier New" pitchFamily="49" charset="0"/>
              </a:rPr>
              <a:t>   	</a:t>
            </a:r>
            <a:r>
              <a:rPr lang="en-US" altLang="en-US" sz="1400" b="1" dirty="0" err="1" smtClean="0">
                <a:latin typeface="Courier New" pitchFamily="49" charset="0"/>
              </a:rPr>
              <a:t>MahasiswaItdel</a:t>
            </a:r>
            <a:r>
              <a:rPr lang="en-US" altLang="en-US" sz="1400" b="1" dirty="0" smtClean="0">
                <a:latin typeface="Courier New" pitchFamily="49" charset="0"/>
              </a:rPr>
              <a:t> </a:t>
            </a:r>
            <a:r>
              <a:rPr lang="en-US" altLang="en-US" sz="1400" b="1" dirty="0" err="1">
                <a:latin typeface="Courier New" pitchFamily="49" charset="0"/>
              </a:rPr>
              <a:t>Ucok</a:t>
            </a:r>
            <a:r>
              <a:rPr lang="en-US" altLang="en-US" sz="1400" b="1" dirty="0">
                <a:latin typeface="Courier New" pitchFamily="49" charset="0"/>
              </a:rPr>
              <a:t> = new </a:t>
            </a:r>
            <a:r>
              <a:rPr lang="en-US" altLang="en-US" sz="1400" b="1" dirty="0" err="1" smtClean="0">
                <a:latin typeface="Courier New" pitchFamily="49" charset="0"/>
              </a:rPr>
              <a:t>MahasiswaItdel</a:t>
            </a:r>
            <a:r>
              <a:rPr lang="en-US" altLang="en-US" sz="1400" b="1" dirty="0" smtClean="0">
                <a:latin typeface="Courier New" pitchFamily="49" charset="0"/>
              </a:rPr>
              <a:t>("</a:t>
            </a:r>
            <a:r>
              <a:rPr lang="en-US" altLang="en-US" sz="1400" b="1" dirty="0">
                <a:latin typeface="Courier New" pitchFamily="49" charset="0"/>
              </a:rPr>
              <a:t>Badu", "II", "OOP", "A");</a:t>
            </a:r>
          </a:p>
          <a:p>
            <a:r>
              <a:rPr lang="en-US" altLang="en-US" sz="1400" b="1" dirty="0">
                <a:latin typeface="Courier New" pitchFamily="49" charset="0"/>
              </a:rPr>
              <a:t>   	</a:t>
            </a:r>
            <a:r>
              <a:rPr lang="en-US" altLang="en-US" sz="1400" b="1" dirty="0" err="1">
                <a:latin typeface="Courier New" pitchFamily="49" charset="0"/>
              </a:rPr>
              <a:t>System.out.println</a:t>
            </a:r>
            <a:r>
              <a:rPr lang="en-US" altLang="en-US" sz="1400" b="1" dirty="0">
                <a:latin typeface="Courier New" pitchFamily="49" charset="0"/>
              </a:rPr>
              <a:t>(</a:t>
            </a:r>
            <a:r>
              <a:rPr lang="en-US" altLang="en-US" sz="1400" b="1" dirty="0" err="1">
                <a:latin typeface="Courier New" pitchFamily="49" charset="0"/>
              </a:rPr>
              <a:t>Ucok</a:t>
            </a:r>
            <a:r>
              <a:rPr lang="en-US" altLang="en-US" sz="1400" b="1" dirty="0">
                <a:latin typeface="Courier New" pitchFamily="49" charset="0"/>
              </a:rPr>
              <a:t>);</a:t>
            </a:r>
          </a:p>
          <a:p>
            <a:r>
              <a:rPr lang="en-US" altLang="en-US" sz="1400" b="1" dirty="0">
                <a:latin typeface="Courier New" pitchFamily="49" charset="0"/>
              </a:rPr>
              <a:t>   	</a:t>
            </a:r>
          </a:p>
          <a:p>
            <a:r>
              <a:rPr lang="en-US" altLang="en-US" sz="1400" b="1" dirty="0">
                <a:latin typeface="Courier New" pitchFamily="49" charset="0"/>
              </a:rPr>
              <a:t>	</a:t>
            </a:r>
          </a:p>
          <a:p>
            <a:r>
              <a:rPr lang="en-US" altLang="en-US" sz="1400" b="1" dirty="0">
                <a:latin typeface="Courier New" pitchFamily="49" charset="0"/>
              </a:rPr>
              <a:t>   }</a:t>
            </a:r>
          </a:p>
          <a:p>
            <a:r>
              <a:rPr lang="en-US" altLang="en-US" sz="1400" b="1" dirty="0">
                <a:latin typeface="Courier New" pitchFamily="49" charset="0"/>
              </a:rPr>
              <a:t>};</a:t>
            </a:r>
          </a:p>
        </p:txBody>
      </p:sp>
      <p:sp>
        <p:nvSpPr>
          <p:cNvPr id="528390" name="Text Box 6"/>
          <p:cNvSpPr txBox="1">
            <a:spLocks noChangeArrowheads="1"/>
          </p:cNvSpPr>
          <p:nvPr/>
        </p:nvSpPr>
        <p:spPr bwMode="auto">
          <a:xfrm>
            <a:off x="1143000" y="2851150"/>
            <a:ext cx="7917552"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b="1" dirty="0" err="1" smtClean="0">
                <a:latin typeface="Courier New" pitchFamily="49" charset="0"/>
              </a:rPr>
              <a:t>MahasiswaItdel</a:t>
            </a:r>
            <a:r>
              <a:rPr lang="en-US" altLang="en-US" sz="1400" b="1" dirty="0" smtClean="0">
                <a:latin typeface="Courier New" pitchFamily="49" charset="0"/>
              </a:rPr>
              <a:t> </a:t>
            </a:r>
            <a:r>
              <a:rPr lang="en-US" altLang="en-US" sz="1400" b="1" dirty="0" err="1">
                <a:latin typeface="Courier New" pitchFamily="49" charset="0"/>
              </a:rPr>
              <a:t>Butet</a:t>
            </a:r>
            <a:r>
              <a:rPr lang="en-US" altLang="en-US" sz="1400" b="1" dirty="0">
                <a:latin typeface="Courier New" pitchFamily="49" charset="0"/>
              </a:rPr>
              <a:t> = new </a:t>
            </a:r>
            <a:r>
              <a:rPr lang="en-US" altLang="en-US" sz="1400" b="1" dirty="0" err="1" smtClean="0">
                <a:latin typeface="Courier New" pitchFamily="49" charset="0"/>
              </a:rPr>
              <a:t>MahasiswaItdel</a:t>
            </a:r>
            <a:r>
              <a:rPr lang="en-US" altLang="en-US" sz="1400" b="1" dirty="0" smtClean="0">
                <a:latin typeface="Courier New" pitchFamily="49" charset="0"/>
              </a:rPr>
              <a:t>(“</a:t>
            </a:r>
            <a:r>
              <a:rPr lang="en-US" altLang="en-US" sz="1400" b="1" dirty="0" err="1">
                <a:latin typeface="Courier New" pitchFamily="49" charset="0"/>
              </a:rPr>
              <a:t>Butet</a:t>
            </a:r>
            <a:r>
              <a:rPr lang="en-US" altLang="en-US" sz="1400" b="1" dirty="0">
                <a:latin typeface="Courier New" pitchFamily="49" charset="0"/>
              </a:rPr>
              <a:t>", "II", "</a:t>
            </a:r>
            <a:r>
              <a:rPr lang="en-US" altLang="en-US" sz="1400" b="1" dirty="0" err="1">
                <a:latin typeface="Courier New" pitchFamily="49" charset="0"/>
              </a:rPr>
              <a:t>Fisika</a:t>
            </a:r>
            <a:r>
              <a:rPr lang="en-US" altLang="en-US" sz="1400" b="1" dirty="0">
                <a:latin typeface="Courier New" pitchFamily="49" charset="0"/>
              </a:rPr>
              <a:t>", "A");</a:t>
            </a:r>
          </a:p>
          <a:p>
            <a:r>
              <a:rPr lang="en-US" altLang="en-US" sz="1400" b="1" dirty="0" err="1">
                <a:latin typeface="Courier New" pitchFamily="49" charset="0"/>
              </a:rPr>
              <a:t>System.out.println</a:t>
            </a:r>
            <a:r>
              <a:rPr lang="en-US" altLang="en-US" sz="1400" b="1" dirty="0">
                <a:latin typeface="Courier New" pitchFamily="49" charset="0"/>
              </a:rPr>
              <a:t>(</a:t>
            </a:r>
            <a:r>
              <a:rPr lang="en-US" altLang="en-US" sz="1400" b="1" dirty="0" err="1">
                <a:latin typeface="Courier New" pitchFamily="49" charset="0"/>
              </a:rPr>
              <a:t>Butet</a:t>
            </a:r>
            <a:r>
              <a:rPr lang="en-US" altLang="en-US" sz="1400" b="1" dirty="0">
                <a:latin typeface="Courier New" pitchFamily="49" charset="0"/>
              </a:rPr>
              <a:t>);</a:t>
            </a:r>
          </a:p>
          <a:p>
            <a:endParaRPr lang="en-US" altLang="en-US" sz="1400" dirty="0">
              <a:latin typeface="Courier New" pitchFamily="49" charset="0"/>
            </a:endParaRPr>
          </a:p>
        </p:txBody>
      </p:sp>
      <p:sp>
        <p:nvSpPr>
          <p:cNvPr id="528393" name="Freeform 9"/>
          <p:cNvSpPr>
            <a:spLocks/>
          </p:cNvSpPr>
          <p:nvPr/>
        </p:nvSpPr>
        <p:spPr bwMode="auto">
          <a:xfrm>
            <a:off x="6705600" y="3048000"/>
            <a:ext cx="762000" cy="990600"/>
          </a:xfrm>
          <a:custGeom>
            <a:avLst/>
            <a:gdLst>
              <a:gd name="T0" fmla="*/ 480 w 480"/>
              <a:gd name="T1" fmla="*/ 0 h 624"/>
              <a:gd name="T2" fmla="*/ 192 w 480"/>
              <a:gd name="T3" fmla="*/ 288 h 624"/>
              <a:gd name="T4" fmla="*/ 288 w 480"/>
              <a:gd name="T5" fmla="*/ 480 h 624"/>
              <a:gd name="T6" fmla="*/ 0 w 480"/>
              <a:gd name="T7" fmla="*/ 624 h 624"/>
            </a:gdLst>
            <a:ahLst/>
            <a:cxnLst>
              <a:cxn ang="0">
                <a:pos x="T0" y="T1"/>
              </a:cxn>
              <a:cxn ang="0">
                <a:pos x="T2" y="T3"/>
              </a:cxn>
              <a:cxn ang="0">
                <a:pos x="T4" y="T5"/>
              </a:cxn>
              <a:cxn ang="0">
                <a:pos x="T6" y="T7"/>
              </a:cxn>
            </a:cxnLst>
            <a:rect l="0" t="0" r="r" b="b"/>
            <a:pathLst>
              <a:path w="480" h="624">
                <a:moveTo>
                  <a:pt x="480" y="0"/>
                </a:moveTo>
                <a:cubicBezTo>
                  <a:pt x="352" y="104"/>
                  <a:pt x="224" y="208"/>
                  <a:pt x="192" y="288"/>
                </a:cubicBezTo>
                <a:cubicBezTo>
                  <a:pt x="160" y="368"/>
                  <a:pt x="320" y="424"/>
                  <a:pt x="288" y="480"/>
                </a:cubicBezTo>
                <a:cubicBezTo>
                  <a:pt x="256" y="536"/>
                  <a:pt x="48" y="600"/>
                  <a:pt x="0" y="624"/>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8394" name="Text Box 10"/>
          <p:cNvSpPr txBox="1">
            <a:spLocks noChangeArrowheads="1"/>
          </p:cNvSpPr>
          <p:nvPr/>
        </p:nvSpPr>
        <p:spPr bwMode="auto">
          <a:xfrm>
            <a:off x="6384925" y="3922713"/>
            <a:ext cx="232031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err="1"/>
              <a:t>Bukan</a:t>
            </a:r>
            <a:r>
              <a:rPr lang="en-US" altLang="en-US" dirty="0"/>
              <a:t> </a:t>
            </a:r>
            <a:r>
              <a:rPr lang="en-US" altLang="en-US" dirty="0" err="1"/>
              <a:t>salah</a:t>
            </a:r>
            <a:r>
              <a:rPr lang="en-US" altLang="en-US" dirty="0"/>
              <a:t> </a:t>
            </a:r>
            <a:r>
              <a:rPr lang="en-US" altLang="en-US" dirty="0" err="1"/>
              <a:t>satu</a:t>
            </a:r>
            <a:r>
              <a:rPr lang="en-US" altLang="en-US" dirty="0"/>
              <a:t> </a:t>
            </a:r>
          </a:p>
          <a:p>
            <a:r>
              <a:rPr lang="en-US" altLang="en-US" dirty="0" err="1"/>
              <a:t>matakuliah</a:t>
            </a:r>
            <a:r>
              <a:rPr lang="en-US" altLang="en-US" dirty="0"/>
              <a:t> di </a:t>
            </a:r>
            <a:r>
              <a:rPr lang="en-US" altLang="en-US" dirty="0" err="1" smtClean="0"/>
              <a:t>tingkat</a:t>
            </a:r>
            <a:r>
              <a:rPr lang="en-US" altLang="en-US" dirty="0" smtClean="0"/>
              <a:t> 2</a:t>
            </a:r>
          </a:p>
          <a:p>
            <a:r>
              <a:rPr lang="en-US" altLang="en-US" dirty="0" smtClean="0"/>
              <a:t>Diploma 3 IT Del</a:t>
            </a:r>
            <a:endParaRPr lang="en-US" altLang="en-US" dirty="0"/>
          </a:p>
        </p:txBody>
      </p:sp>
      <p:graphicFrame>
        <p:nvGraphicFramePr>
          <p:cNvPr id="528396" name="Object 12"/>
          <p:cNvGraphicFramePr>
            <a:graphicFrameLocks noGrp="1" noChangeAspect="1"/>
          </p:cNvGraphicFramePr>
          <p:nvPr>
            <p:ph/>
          </p:nvPr>
        </p:nvGraphicFramePr>
        <p:xfrm>
          <a:off x="457200" y="4038600"/>
          <a:ext cx="5638800" cy="2105025"/>
        </p:xfrm>
        <a:graphic>
          <a:graphicData uri="http://schemas.openxmlformats.org/presentationml/2006/ole">
            <mc:AlternateContent xmlns:mc="http://schemas.openxmlformats.org/markup-compatibility/2006">
              <mc:Choice xmlns:v="urn:schemas-microsoft-com:vml" Requires="v">
                <p:oleObj spid="_x0000_s13362" name="Bitmap Image" r:id="rId3" imgW="2933333" imgH="1095528" progId="Paint.Picture">
                  <p:embed/>
                </p:oleObj>
              </mc:Choice>
              <mc:Fallback>
                <p:oleObj name="Bitmap Image" r:id="rId3" imgW="2933333" imgH="1095528" progId="Paint.Picture">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4038600"/>
                        <a:ext cx="5638800"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5606348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28390"/>
                                        </p:tgtEl>
                                        <p:attrNameLst>
                                          <p:attrName>style.visibility</p:attrName>
                                        </p:attrNameLst>
                                      </p:cBhvr>
                                      <p:to>
                                        <p:strVal val="visible"/>
                                      </p:to>
                                    </p:set>
                                    <p:animEffect transition="in" filter="blinds(horizontal)">
                                      <p:cBhvr>
                                        <p:cTn id="7" dur="500"/>
                                        <p:tgtEl>
                                          <p:spTgt spid="5283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528396"/>
                                        </p:tgtEl>
                                        <p:attrNameLst>
                                          <p:attrName>style.visibility</p:attrName>
                                        </p:attrNameLst>
                                      </p:cBhvr>
                                      <p:to>
                                        <p:strVal val="visible"/>
                                      </p:to>
                                    </p:set>
                                    <p:animEffect transition="in" filter="blinds(horizontal)">
                                      <p:cBhvr>
                                        <p:cTn id="12" dur="500"/>
                                        <p:tgtEl>
                                          <p:spTgt spid="52839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28393"/>
                                        </p:tgtEl>
                                        <p:attrNameLst>
                                          <p:attrName>style.visibility</p:attrName>
                                        </p:attrNameLst>
                                      </p:cBhvr>
                                      <p:to>
                                        <p:strVal val="visible"/>
                                      </p:to>
                                    </p:set>
                                    <p:animEffect transition="in" filter="blinds(horizontal)">
                                      <p:cBhvr>
                                        <p:cTn id="17" dur="500"/>
                                        <p:tgtEl>
                                          <p:spTgt spid="52839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28394"/>
                                        </p:tgtEl>
                                        <p:attrNameLst>
                                          <p:attrName>style.visibility</p:attrName>
                                        </p:attrNameLst>
                                      </p:cBhvr>
                                      <p:to>
                                        <p:strVal val="visible"/>
                                      </p:to>
                                    </p:set>
                                    <p:animEffect transition="in" filter="blinds(horizontal)">
                                      <p:cBhvr>
                                        <p:cTn id="22" dur="500"/>
                                        <p:tgtEl>
                                          <p:spTgt spid="5283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8390" grpId="0"/>
      <p:bldP spid="528393" grpId="0" animBg="1"/>
      <p:bldP spid="52839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0"/>
          </p:nvPr>
        </p:nvSpPr>
        <p:spPr/>
        <p:txBody>
          <a:bodyPr/>
          <a:lstStyle/>
          <a:p>
            <a:fld id="{1B2E6102-2BA7-4848-901B-D30640843184}" type="slidenum">
              <a:rPr lang="en-US" altLang="en-US"/>
              <a:pPr/>
              <a:t>13</a:t>
            </a:fld>
            <a:endParaRPr lang="en-US" altLang="en-US"/>
          </a:p>
        </p:txBody>
      </p:sp>
      <p:sp>
        <p:nvSpPr>
          <p:cNvPr id="10" name="Footer Placeholder 4"/>
          <p:cNvSpPr>
            <a:spLocks noGrp="1"/>
          </p:cNvSpPr>
          <p:nvPr>
            <p:ph type="ftr" sz="quarter" idx="11"/>
          </p:nvPr>
        </p:nvSpPr>
        <p:spPr/>
        <p:txBody>
          <a:bodyPr/>
          <a:lstStyle/>
          <a:p>
            <a:r>
              <a:rPr lang="en-US" altLang="en-US" smtClean="0"/>
              <a:t>W07-S1-Enum&amp;Annotations</a:t>
            </a:r>
            <a:endParaRPr lang="en-US" altLang="en-US"/>
          </a:p>
        </p:txBody>
      </p:sp>
      <p:sp>
        <p:nvSpPr>
          <p:cNvPr id="530434"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endParaRPr lang="en-US" altLang="en-US"/>
          </a:p>
        </p:txBody>
      </p:sp>
      <p:sp>
        <p:nvSpPr>
          <p:cNvPr id="530436" name="Text Box 4"/>
          <p:cNvSpPr txBox="1">
            <a:spLocks noChangeArrowheads="1"/>
          </p:cNvSpPr>
          <p:nvPr/>
        </p:nvSpPr>
        <p:spPr bwMode="auto">
          <a:xfrm>
            <a:off x="635000" y="1828800"/>
            <a:ext cx="5078413" cy="37687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b="1" dirty="0">
                <a:latin typeface="Courier New" pitchFamily="49" charset="0"/>
              </a:rPr>
              <a:t>public </a:t>
            </a:r>
            <a:r>
              <a:rPr lang="en-US" altLang="en-US" sz="1600" b="1" dirty="0" err="1">
                <a:latin typeface="Courier New" pitchFamily="49" charset="0"/>
              </a:rPr>
              <a:t>enum</a:t>
            </a:r>
            <a:r>
              <a:rPr lang="en-US" altLang="en-US" sz="1600" b="1" dirty="0">
                <a:latin typeface="Courier New" pitchFamily="49" charset="0"/>
              </a:rPr>
              <a:t> </a:t>
            </a:r>
            <a:r>
              <a:rPr lang="en-US" altLang="en-US" sz="1600" b="1" dirty="0" err="1">
                <a:latin typeface="Courier New" pitchFamily="49" charset="0"/>
              </a:rPr>
              <a:t>MataKuliah</a:t>
            </a:r>
            <a:endParaRPr lang="en-US" altLang="en-US" sz="1600" b="1" dirty="0">
              <a:latin typeface="Courier New" pitchFamily="49" charset="0"/>
            </a:endParaRPr>
          </a:p>
          <a:p>
            <a:r>
              <a:rPr lang="en-US" altLang="en-US" sz="1600" b="1" dirty="0">
                <a:latin typeface="Courier New" pitchFamily="49" charset="0"/>
              </a:rPr>
              <a:t>{</a:t>
            </a:r>
          </a:p>
          <a:p>
            <a:r>
              <a:rPr lang="en-US" altLang="en-US" sz="1600" b="1" dirty="0">
                <a:latin typeface="Courier New" pitchFamily="49" charset="0"/>
              </a:rPr>
              <a:t>	</a:t>
            </a:r>
            <a:r>
              <a:rPr lang="en-US" altLang="en-US" sz="1600" b="1" dirty="0" err="1">
                <a:latin typeface="Courier New" pitchFamily="49" charset="0"/>
              </a:rPr>
              <a:t>oop</a:t>
            </a:r>
            <a:r>
              <a:rPr lang="en-US" altLang="en-US" sz="1600" b="1" dirty="0">
                <a:latin typeface="Courier New" pitchFamily="49" charset="0"/>
              </a:rPr>
              <a:t>, </a:t>
            </a:r>
            <a:r>
              <a:rPr lang="en-US" altLang="en-US" sz="1600" b="1" dirty="0" err="1">
                <a:latin typeface="Courier New" pitchFamily="49" charset="0"/>
              </a:rPr>
              <a:t>ooad</a:t>
            </a:r>
            <a:r>
              <a:rPr lang="en-US" altLang="en-US" sz="1600" b="1" dirty="0">
                <a:latin typeface="Courier New" pitchFamily="49" charset="0"/>
              </a:rPr>
              <a:t>, </a:t>
            </a:r>
            <a:r>
              <a:rPr lang="en-US" altLang="en-US" sz="1600" b="1" dirty="0" err="1">
                <a:latin typeface="Courier New" pitchFamily="49" charset="0"/>
              </a:rPr>
              <a:t>dsc</a:t>
            </a:r>
            <a:r>
              <a:rPr lang="en-US" altLang="en-US" sz="1600" b="1" dirty="0">
                <a:latin typeface="Courier New" pitchFamily="49" charset="0"/>
              </a:rPr>
              <a:t>;</a:t>
            </a:r>
          </a:p>
          <a:p>
            <a:endParaRPr lang="en-US" altLang="en-US" sz="1600" b="1" dirty="0">
              <a:latin typeface="Courier New" pitchFamily="49" charset="0"/>
            </a:endParaRPr>
          </a:p>
          <a:p>
            <a:r>
              <a:rPr lang="en-US" altLang="en-US" sz="1600" b="1" dirty="0">
                <a:latin typeface="Courier New" pitchFamily="49" charset="0"/>
              </a:rPr>
              <a:t>	public String </a:t>
            </a:r>
            <a:r>
              <a:rPr lang="en-US" altLang="en-US" sz="1600" b="1" dirty="0" err="1">
                <a:latin typeface="Courier New" pitchFamily="49" charset="0"/>
              </a:rPr>
              <a:t>toString</a:t>
            </a:r>
            <a:r>
              <a:rPr lang="en-US" altLang="en-US" sz="1600" b="1" dirty="0">
                <a:latin typeface="Courier New" pitchFamily="49" charset="0"/>
              </a:rPr>
              <a:t>(){</a:t>
            </a:r>
          </a:p>
          <a:p>
            <a:r>
              <a:rPr lang="en-US" altLang="en-US" sz="1600" b="1" dirty="0">
                <a:latin typeface="Courier New" pitchFamily="49" charset="0"/>
              </a:rPr>
              <a:t>		switch(this){</a:t>
            </a:r>
          </a:p>
          <a:p>
            <a:r>
              <a:rPr lang="en-US" altLang="en-US" sz="1600" b="1" dirty="0">
                <a:latin typeface="Courier New" pitchFamily="49" charset="0"/>
              </a:rPr>
              <a:t>		   case </a:t>
            </a:r>
            <a:r>
              <a:rPr lang="en-US" altLang="en-US" sz="1600" b="1" dirty="0" err="1">
                <a:latin typeface="Courier New" pitchFamily="49" charset="0"/>
              </a:rPr>
              <a:t>oop</a:t>
            </a:r>
            <a:r>
              <a:rPr lang="en-US" altLang="en-US" sz="1600" b="1" dirty="0">
                <a:latin typeface="Courier New" pitchFamily="49" charset="0"/>
              </a:rPr>
              <a:t>:</a:t>
            </a:r>
          </a:p>
          <a:p>
            <a:r>
              <a:rPr lang="en-US" altLang="en-US" sz="1600" b="1" dirty="0">
                <a:latin typeface="Courier New" pitchFamily="49" charset="0"/>
              </a:rPr>
              <a:t>			return “OOP";</a:t>
            </a:r>
          </a:p>
          <a:p>
            <a:r>
              <a:rPr lang="en-US" altLang="en-US" sz="1600" b="1" dirty="0">
                <a:latin typeface="Courier New" pitchFamily="49" charset="0"/>
              </a:rPr>
              <a:t>		   case </a:t>
            </a:r>
            <a:r>
              <a:rPr lang="en-US" altLang="en-US" sz="1600" b="1" dirty="0" err="1">
                <a:latin typeface="Courier New" pitchFamily="49" charset="0"/>
              </a:rPr>
              <a:t>ooad</a:t>
            </a:r>
            <a:r>
              <a:rPr lang="en-US" altLang="en-US" sz="1600" b="1" dirty="0">
                <a:latin typeface="Courier New" pitchFamily="49" charset="0"/>
              </a:rPr>
              <a:t>:</a:t>
            </a:r>
          </a:p>
          <a:p>
            <a:r>
              <a:rPr lang="en-US" altLang="en-US" sz="1600" b="1" dirty="0">
                <a:latin typeface="Courier New" pitchFamily="49" charset="0"/>
              </a:rPr>
              <a:t>			return “OOAD";</a:t>
            </a:r>
          </a:p>
          <a:p>
            <a:r>
              <a:rPr lang="en-US" altLang="en-US" sz="1600" b="1" dirty="0">
                <a:latin typeface="Courier New" pitchFamily="49" charset="0"/>
              </a:rPr>
              <a:t>		   default: return “DSC";</a:t>
            </a:r>
          </a:p>
          <a:p>
            <a:r>
              <a:rPr lang="en-US" altLang="en-US" sz="1600" b="1" dirty="0">
                <a:latin typeface="Courier New" pitchFamily="49" charset="0"/>
              </a:rPr>
              <a:t>		}</a:t>
            </a:r>
          </a:p>
          <a:p>
            <a:r>
              <a:rPr lang="en-US" altLang="en-US" sz="1600" b="1" dirty="0">
                <a:latin typeface="Courier New" pitchFamily="49" charset="0"/>
              </a:rPr>
              <a:t>	}</a:t>
            </a:r>
          </a:p>
          <a:p>
            <a:r>
              <a:rPr lang="en-US" altLang="en-US" sz="1600" b="1" dirty="0">
                <a:latin typeface="Courier New" pitchFamily="49" charset="0"/>
              </a:rPr>
              <a:t>	</a:t>
            </a:r>
          </a:p>
          <a:p>
            <a:r>
              <a:rPr lang="en-US" altLang="en-US" sz="1600" b="1" dirty="0">
                <a:latin typeface="Courier New" pitchFamily="49" charset="0"/>
              </a:rPr>
              <a:t>};</a:t>
            </a:r>
          </a:p>
        </p:txBody>
      </p:sp>
      <p:sp>
        <p:nvSpPr>
          <p:cNvPr id="530437" name="Oval 5"/>
          <p:cNvSpPr>
            <a:spLocks noChangeArrowheads="1"/>
          </p:cNvSpPr>
          <p:nvPr/>
        </p:nvSpPr>
        <p:spPr bwMode="auto">
          <a:xfrm>
            <a:off x="1473200" y="1752600"/>
            <a:ext cx="838200" cy="457200"/>
          </a:xfrm>
          <a:prstGeom prst="ellipse">
            <a:avLst/>
          </a:prstGeom>
          <a:noFill/>
          <a:ln w="28575">
            <a:solidFill>
              <a:srgbClr val="FF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0439" name="Freeform 7"/>
          <p:cNvSpPr>
            <a:spLocks/>
          </p:cNvSpPr>
          <p:nvPr/>
        </p:nvSpPr>
        <p:spPr bwMode="auto">
          <a:xfrm>
            <a:off x="1701800" y="1295400"/>
            <a:ext cx="609600" cy="609600"/>
          </a:xfrm>
          <a:custGeom>
            <a:avLst/>
            <a:gdLst>
              <a:gd name="T0" fmla="*/ 0 w 768"/>
              <a:gd name="T1" fmla="*/ 336 h 336"/>
              <a:gd name="T2" fmla="*/ 240 w 768"/>
              <a:gd name="T3" fmla="*/ 144 h 336"/>
              <a:gd name="T4" fmla="*/ 576 w 768"/>
              <a:gd name="T5" fmla="*/ 192 h 336"/>
              <a:gd name="T6" fmla="*/ 768 w 768"/>
              <a:gd name="T7" fmla="*/ 0 h 336"/>
            </a:gdLst>
            <a:ahLst/>
            <a:cxnLst>
              <a:cxn ang="0">
                <a:pos x="T0" y="T1"/>
              </a:cxn>
              <a:cxn ang="0">
                <a:pos x="T2" y="T3"/>
              </a:cxn>
              <a:cxn ang="0">
                <a:pos x="T4" y="T5"/>
              </a:cxn>
              <a:cxn ang="0">
                <a:pos x="T6" y="T7"/>
              </a:cxn>
            </a:cxnLst>
            <a:rect l="0" t="0" r="r" b="b"/>
            <a:pathLst>
              <a:path w="768" h="336">
                <a:moveTo>
                  <a:pt x="0" y="336"/>
                </a:moveTo>
                <a:cubicBezTo>
                  <a:pt x="72" y="252"/>
                  <a:pt x="144" y="168"/>
                  <a:pt x="240" y="144"/>
                </a:cubicBezTo>
                <a:cubicBezTo>
                  <a:pt x="336" y="120"/>
                  <a:pt x="488" y="216"/>
                  <a:pt x="576" y="192"/>
                </a:cubicBezTo>
                <a:cubicBezTo>
                  <a:pt x="664" y="168"/>
                  <a:pt x="736" y="40"/>
                  <a:pt x="768"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0440" name="Text Box 8"/>
          <p:cNvSpPr txBox="1">
            <a:spLocks noChangeArrowheads="1"/>
          </p:cNvSpPr>
          <p:nvPr/>
        </p:nvSpPr>
        <p:spPr bwMode="auto">
          <a:xfrm>
            <a:off x="2295525" y="1103313"/>
            <a:ext cx="1035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keyword</a:t>
            </a:r>
          </a:p>
        </p:txBody>
      </p:sp>
      <p:sp>
        <p:nvSpPr>
          <p:cNvPr id="530441" name="Freeform 9"/>
          <p:cNvSpPr>
            <a:spLocks/>
          </p:cNvSpPr>
          <p:nvPr/>
        </p:nvSpPr>
        <p:spPr bwMode="auto">
          <a:xfrm>
            <a:off x="3530600" y="2133600"/>
            <a:ext cx="3314700" cy="381000"/>
          </a:xfrm>
          <a:custGeom>
            <a:avLst/>
            <a:gdLst>
              <a:gd name="T0" fmla="*/ 0 w 2088"/>
              <a:gd name="T1" fmla="*/ 144 h 240"/>
              <a:gd name="T2" fmla="*/ 432 w 2088"/>
              <a:gd name="T3" fmla="*/ 48 h 240"/>
              <a:gd name="T4" fmla="*/ 768 w 2088"/>
              <a:gd name="T5" fmla="*/ 240 h 240"/>
              <a:gd name="T6" fmla="*/ 1872 w 2088"/>
              <a:gd name="T7" fmla="*/ 48 h 240"/>
              <a:gd name="T8" fmla="*/ 2064 w 2088"/>
              <a:gd name="T9" fmla="*/ 0 h 240"/>
            </a:gdLst>
            <a:ahLst/>
            <a:cxnLst>
              <a:cxn ang="0">
                <a:pos x="T0" y="T1"/>
              </a:cxn>
              <a:cxn ang="0">
                <a:pos x="T2" y="T3"/>
              </a:cxn>
              <a:cxn ang="0">
                <a:pos x="T4" y="T5"/>
              </a:cxn>
              <a:cxn ang="0">
                <a:pos x="T6" y="T7"/>
              </a:cxn>
              <a:cxn ang="0">
                <a:pos x="T8" y="T9"/>
              </a:cxn>
            </a:cxnLst>
            <a:rect l="0" t="0" r="r" b="b"/>
            <a:pathLst>
              <a:path w="2088" h="240">
                <a:moveTo>
                  <a:pt x="0" y="144"/>
                </a:moveTo>
                <a:cubicBezTo>
                  <a:pt x="152" y="88"/>
                  <a:pt x="304" y="32"/>
                  <a:pt x="432" y="48"/>
                </a:cubicBezTo>
                <a:cubicBezTo>
                  <a:pt x="560" y="64"/>
                  <a:pt x="528" y="240"/>
                  <a:pt x="768" y="240"/>
                </a:cubicBezTo>
                <a:cubicBezTo>
                  <a:pt x="1008" y="240"/>
                  <a:pt x="1656" y="88"/>
                  <a:pt x="1872" y="48"/>
                </a:cubicBezTo>
                <a:cubicBezTo>
                  <a:pt x="2088" y="8"/>
                  <a:pt x="2076" y="4"/>
                  <a:pt x="2064"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0442" name="Text Box 10"/>
          <p:cNvSpPr txBox="1">
            <a:spLocks noChangeArrowheads="1"/>
          </p:cNvSpPr>
          <p:nvPr/>
        </p:nvSpPr>
        <p:spPr bwMode="auto">
          <a:xfrm>
            <a:off x="6943725" y="1941513"/>
            <a:ext cx="1174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konstanta</a:t>
            </a:r>
          </a:p>
        </p:txBody>
      </p:sp>
    </p:spTree>
    <p:extLst>
      <p:ext uri="{BB962C8B-B14F-4D97-AF65-F5344CB8AC3E}">
        <p14:creationId xmlns:p14="http://schemas.microsoft.com/office/powerpoint/2010/main" val="8055247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0"/>
          </p:nvPr>
        </p:nvSpPr>
        <p:spPr/>
        <p:txBody>
          <a:bodyPr/>
          <a:lstStyle/>
          <a:p>
            <a:fld id="{B01A2672-2552-4BED-9FFA-FC01427635A5}" type="slidenum">
              <a:rPr lang="en-US" altLang="en-US"/>
              <a:pPr/>
              <a:t>14</a:t>
            </a:fld>
            <a:endParaRPr lang="en-US" altLang="en-US"/>
          </a:p>
        </p:txBody>
      </p:sp>
      <p:sp>
        <p:nvSpPr>
          <p:cNvPr id="8" name="Footer Placeholder 4"/>
          <p:cNvSpPr>
            <a:spLocks noGrp="1"/>
          </p:cNvSpPr>
          <p:nvPr>
            <p:ph type="ftr" sz="quarter" idx="11"/>
          </p:nvPr>
        </p:nvSpPr>
        <p:spPr/>
        <p:txBody>
          <a:bodyPr/>
          <a:lstStyle/>
          <a:p>
            <a:r>
              <a:rPr lang="en-US" altLang="en-US" smtClean="0"/>
              <a:t>W07-S1-Enum&amp;Annotations</a:t>
            </a:r>
            <a:endParaRPr lang="en-US" altLang="en-US"/>
          </a:p>
        </p:txBody>
      </p:sp>
      <p:sp>
        <p:nvSpPr>
          <p:cNvPr id="532482" name="Rectangle 2"/>
          <p:cNvSpPr>
            <a:spLocks noGrp="1" noChangeArrowheads="1"/>
          </p:cNvSpPr>
          <p:nvPr>
            <p:ph type="title"/>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en-US" altLang="en-US"/>
              <a:t>Contoh Penggunaan</a:t>
            </a:r>
          </a:p>
        </p:txBody>
      </p:sp>
      <p:sp>
        <p:nvSpPr>
          <p:cNvPr id="532483" name="Rectangle 3"/>
          <p:cNvSpPr>
            <a:spLocks noGrp="1" noChangeArrowheads="1"/>
          </p:cNvSpPr>
          <p:nvPr>
            <p:ph type="body" idx="1"/>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ltLang="en-US"/>
          </a:p>
        </p:txBody>
      </p:sp>
      <p:sp>
        <p:nvSpPr>
          <p:cNvPr id="532484" name="Text Box 4"/>
          <p:cNvSpPr txBox="1">
            <a:spLocks noChangeArrowheads="1"/>
          </p:cNvSpPr>
          <p:nvPr/>
        </p:nvSpPr>
        <p:spPr bwMode="auto">
          <a:xfrm>
            <a:off x="0" y="85725"/>
            <a:ext cx="9291326" cy="677108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b="1" dirty="0">
                <a:latin typeface="Courier New" pitchFamily="49" charset="0"/>
              </a:rPr>
              <a:t>/*</a:t>
            </a:r>
          </a:p>
          <a:p>
            <a:r>
              <a:rPr lang="en-US" altLang="en-US" sz="1400" b="1" dirty="0">
                <a:latin typeface="Courier New" pitchFamily="49" charset="0"/>
              </a:rPr>
              <a:t> * Nama file: </a:t>
            </a:r>
            <a:r>
              <a:rPr lang="en-US" altLang="en-US" sz="1400" b="1" dirty="0" smtClean="0">
                <a:latin typeface="Courier New" pitchFamily="49" charset="0"/>
              </a:rPr>
              <a:t>MahasiswaItdel.java</a:t>
            </a:r>
            <a:endParaRPr lang="en-US" altLang="en-US" sz="1400" b="1" dirty="0">
              <a:latin typeface="Courier New" pitchFamily="49" charset="0"/>
            </a:endParaRPr>
          </a:p>
          <a:p>
            <a:r>
              <a:rPr lang="en-US" altLang="en-US" sz="1400" b="1" dirty="0">
                <a:latin typeface="Courier New" pitchFamily="49" charset="0"/>
              </a:rPr>
              <a:t> */</a:t>
            </a:r>
          </a:p>
          <a:p>
            <a:r>
              <a:rPr lang="en-US" altLang="en-US" sz="1400" b="1" dirty="0">
                <a:latin typeface="Courier New" pitchFamily="49" charset="0"/>
              </a:rPr>
              <a:t>public class </a:t>
            </a:r>
            <a:r>
              <a:rPr lang="en-US" altLang="en-US" sz="1400" b="1" dirty="0" err="1" smtClean="0">
                <a:latin typeface="Courier New" pitchFamily="49" charset="0"/>
              </a:rPr>
              <a:t>MahasiswaItdel</a:t>
            </a:r>
            <a:r>
              <a:rPr lang="en-US" altLang="en-US" sz="1400" b="1" dirty="0" smtClean="0">
                <a:latin typeface="Courier New" pitchFamily="49" charset="0"/>
              </a:rPr>
              <a:t> </a:t>
            </a:r>
            <a:endParaRPr lang="en-US" altLang="en-US" sz="1400" b="1" dirty="0">
              <a:latin typeface="Courier New" pitchFamily="49" charset="0"/>
            </a:endParaRPr>
          </a:p>
          <a:p>
            <a:r>
              <a:rPr lang="en-US" altLang="en-US" sz="1400" b="1" dirty="0">
                <a:latin typeface="Courier New" pitchFamily="49" charset="0"/>
              </a:rPr>
              <a:t>{</a:t>
            </a:r>
          </a:p>
          <a:p>
            <a:r>
              <a:rPr lang="en-US" altLang="en-US" sz="1400" b="1" dirty="0">
                <a:latin typeface="Courier New" pitchFamily="49" charset="0"/>
              </a:rPr>
              <a:t>	private String </a:t>
            </a:r>
            <a:r>
              <a:rPr lang="en-US" altLang="en-US" sz="1400" b="1" dirty="0" err="1">
                <a:latin typeface="Courier New" pitchFamily="49" charset="0"/>
              </a:rPr>
              <a:t>nama</a:t>
            </a:r>
            <a:r>
              <a:rPr lang="en-US" altLang="en-US" sz="1400" b="1" dirty="0">
                <a:latin typeface="Courier New" pitchFamily="49" charset="0"/>
              </a:rPr>
              <a:t>;</a:t>
            </a:r>
          </a:p>
          <a:p>
            <a:r>
              <a:rPr lang="en-US" altLang="en-US" sz="1400" b="1" dirty="0">
                <a:latin typeface="Courier New" pitchFamily="49" charset="0"/>
              </a:rPr>
              <a:t>	private String </a:t>
            </a:r>
            <a:r>
              <a:rPr lang="en-US" altLang="en-US" sz="1400" b="1" dirty="0" err="1">
                <a:latin typeface="Courier New" pitchFamily="49" charset="0"/>
              </a:rPr>
              <a:t>tingkat</a:t>
            </a:r>
            <a:r>
              <a:rPr lang="en-US" altLang="en-US" sz="1400" b="1" dirty="0">
                <a:latin typeface="Courier New" pitchFamily="49" charset="0"/>
              </a:rPr>
              <a:t>;</a:t>
            </a:r>
          </a:p>
          <a:p>
            <a:r>
              <a:rPr lang="en-US" altLang="en-US" sz="1400" b="1" dirty="0">
                <a:latin typeface="Courier New" pitchFamily="49" charset="0"/>
              </a:rPr>
              <a:t>	private </a:t>
            </a:r>
            <a:r>
              <a:rPr lang="en-US" altLang="en-US" sz="1400" b="1" dirty="0" err="1">
                <a:latin typeface="Courier New" pitchFamily="49" charset="0"/>
              </a:rPr>
              <a:t>MataKuliah</a:t>
            </a:r>
            <a:r>
              <a:rPr lang="en-US" altLang="en-US" sz="1400" b="1" dirty="0">
                <a:latin typeface="Courier New" pitchFamily="49" charset="0"/>
              </a:rPr>
              <a:t> </a:t>
            </a:r>
            <a:r>
              <a:rPr lang="en-US" altLang="en-US" sz="1400" b="1" dirty="0" err="1">
                <a:latin typeface="Courier New" pitchFamily="49" charset="0"/>
              </a:rPr>
              <a:t>mataKuliah</a:t>
            </a:r>
            <a:r>
              <a:rPr lang="en-US" altLang="en-US" sz="1400" b="1" dirty="0">
                <a:latin typeface="Courier New" pitchFamily="49" charset="0"/>
              </a:rPr>
              <a:t>;</a:t>
            </a:r>
          </a:p>
          <a:p>
            <a:r>
              <a:rPr lang="en-US" altLang="en-US" sz="1400" b="1" dirty="0">
                <a:latin typeface="Courier New" pitchFamily="49" charset="0"/>
              </a:rPr>
              <a:t>	private String </a:t>
            </a:r>
            <a:r>
              <a:rPr lang="en-US" altLang="en-US" sz="1400" b="1" dirty="0" err="1">
                <a:latin typeface="Courier New" pitchFamily="49" charset="0"/>
              </a:rPr>
              <a:t>nilai</a:t>
            </a:r>
            <a:r>
              <a:rPr lang="en-US" altLang="en-US" sz="1400" b="1" dirty="0">
                <a:latin typeface="Courier New" pitchFamily="49" charset="0"/>
              </a:rPr>
              <a:t>;</a:t>
            </a:r>
          </a:p>
          <a:p>
            <a:r>
              <a:rPr lang="en-US" altLang="en-US" sz="1400" b="1" dirty="0">
                <a:latin typeface="Courier New" pitchFamily="49" charset="0"/>
              </a:rPr>
              <a:t>	//constructor </a:t>
            </a:r>
            <a:r>
              <a:rPr lang="en-US" altLang="en-US" sz="1400" b="1" dirty="0" err="1">
                <a:latin typeface="Courier New" pitchFamily="49" charset="0"/>
              </a:rPr>
              <a:t>tanpa</a:t>
            </a:r>
            <a:r>
              <a:rPr lang="en-US" altLang="en-US" sz="1400" b="1" dirty="0">
                <a:latin typeface="Courier New" pitchFamily="49" charset="0"/>
              </a:rPr>
              <a:t> parameter</a:t>
            </a:r>
          </a:p>
          <a:p>
            <a:r>
              <a:rPr lang="en-US" altLang="en-US" sz="1400" b="1" dirty="0">
                <a:latin typeface="Courier New" pitchFamily="49" charset="0"/>
              </a:rPr>
              <a:t>	public </a:t>
            </a:r>
            <a:r>
              <a:rPr lang="en-US" altLang="en-US" sz="1400" b="1" dirty="0" err="1" smtClean="0">
                <a:latin typeface="Courier New" pitchFamily="49" charset="0"/>
              </a:rPr>
              <a:t>MahasiswaItdel</a:t>
            </a:r>
            <a:r>
              <a:rPr lang="en-US" altLang="en-US" sz="1400" b="1" dirty="0" smtClean="0">
                <a:latin typeface="Courier New" pitchFamily="49" charset="0"/>
              </a:rPr>
              <a:t>(String </a:t>
            </a:r>
            <a:r>
              <a:rPr lang="en-US" altLang="en-US" sz="1400" b="1" dirty="0" err="1">
                <a:latin typeface="Courier New" pitchFamily="49" charset="0"/>
              </a:rPr>
              <a:t>namaBaru,String</a:t>
            </a:r>
            <a:r>
              <a:rPr lang="en-US" altLang="en-US" sz="1400" b="1" dirty="0">
                <a:latin typeface="Courier New" pitchFamily="49" charset="0"/>
              </a:rPr>
              <a:t> </a:t>
            </a:r>
            <a:r>
              <a:rPr lang="en-US" altLang="en-US" sz="1400" b="1" dirty="0" err="1">
                <a:latin typeface="Courier New" pitchFamily="49" charset="0"/>
              </a:rPr>
              <a:t>tingkatBaru</a:t>
            </a:r>
            <a:r>
              <a:rPr lang="en-US" altLang="en-US" sz="1400" b="1" dirty="0">
                <a:latin typeface="Courier New" pitchFamily="49" charset="0"/>
              </a:rPr>
              <a:t>, </a:t>
            </a:r>
          </a:p>
          <a:p>
            <a:r>
              <a:rPr lang="en-US" altLang="en-US" sz="1400" b="1" dirty="0">
                <a:latin typeface="Courier New" pitchFamily="49" charset="0"/>
              </a:rPr>
              <a:t>			</a:t>
            </a:r>
            <a:r>
              <a:rPr lang="en-US" altLang="en-US" sz="1400" b="1" dirty="0" err="1">
                <a:latin typeface="Courier New" pitchFamily="49" charset="0"/>
              </a:rPr>
              <a:t>MataKuliah</a:t>
            </a:r>
            <a:r>
              <a:rPr lang="en-US" altLang="en-US" sz="1400" b="1" dirty="0">
                <a:latin typeface="Courier New" pitchFamily="49" charset="0"/>
              </a:rPr>
              <a:t> </a:t>
            </a:r>
            <a:r>
              <a:rPr lang="en-US" altLang="en-US" sz="1400" b="1" dirty="0" err="1">
                <a:latin typeface="Courier New" pitchFamily="49" charset="0"/>
              </a:rPr>
              <a:t>mataKuliahBaru</a:t>
            </a:r>
            <a:r>
              <a:rPr lang="en-US" altLang="en-US" sz="1400" b="1" dirty="0">
                <a:latin typeface="Courier New" pitchFamily="49" charset="0"/>
              </a:rPr>
              <a:t>, String </a:t>
            </a:r>
            <a:r>
              <a:rPr lang="en-US" altLang="en-US" sz="1400" b="1" dirty="0" err="1">
                <a:latin typeface="Courier New" pitchFamily="49" charset="0"/>
              </a:rPr>
              <a:t>nilaiBaru</a:t>
            </a:r>
            <a:r>
              <a:rPr lang="en-US" altLang="en-US" sz="1400" b="1" dirty="0">
                <a:latin typeface="Courier New" pitchFamily="49" charset="0"/>
              </a:rPr>
              <a:t>){</a:t>
            </a:r>
          </a:p>
          <a:p>
            <a:r>
              <a:rPr lang="en-US" altLang="en-US" sz="1400" b="1" dirty="0">
                <a:latin typeface="Courier New" pitchFamily="49" charset="0"/>
              </a:rPr>
              <a:t>		//</a:t>
            </a:r>
            <a:r>
              <a:rPr lang="en-US" altLang="en-US" sz="1400" b="1" dirty="0" err="1">
                <a:latin typeface="Courier New" pitchFamily="49" charset="0"/>
              </a:rPr>
              <a:t>kode</a:t>
            </a:r>
            <a:r>
              <a:rPr lang="en-US" altLang="en-US" sz="1400" b="1" dirty="0">
                <a:latin typeface="Courier New" pitchFamily="49" charset="0"/>
              </a:rPr>
              <a:t> lain</a:t>
            </a:r>
          </a:p>
          <a:p>
            <a:r>
              <a:rPr lang="en-US" altLang="en-US" sz="1400" b="1" dirty="0">
                <a:latin typeface="Courier New" pitchFamily="49" charset="0"/>
              </a:rPr>
              <a:t>	}</a:t>
            </a:r>
          </a:p>
          <a:p>
            <a:r>
              <a:rPr lang="en-US" altLang="en-US" sz="1400" b="1" dirty="0">
                <a:latin typeface="Courier New" pitchFamily="49" charset="0"/>
              </a:rPr>
              <a:t>	public void </a:t>
            </a:r>
            <a:r>
              <a:rPr lang="en-US" altLang="en-US" sz="1400" b="1" dirty="0" err="1">
                <a:latin typeface="Courier New" pitchFamily="49" charset="0"/>
              </a:rPr>
              <a:t>setNama</a:t>
            </a:r>
            <a:r>
              <a:rPr lang="en-US" altLang="en-US" sz="1400" b="1" dirty="0">
                <a:latin typeface="Courier New" pitchFamily="49" charset="0"/>
              </a:rPr>
              <a:t>(String </a:t>
            </a:r>
            <a:r>
              <a:rPr lang="en-US" altLang="en-US" sz="1400" b="1" dirty="0" err="1">
                <a:latin typeface="Courier New" pitchFamily="49" charset="0"/>
              </a:rPr>
              <a:t>namaBaru</a:t>
            </a:r>
            <a:r>
              <a:rPr lang="en-US" altLang="en-US" sz="1400" b="1" dirty="0">
                <a:latin typeface="Courier New" pitchFamily="49" charset="0"/>
              </a:rPr>
              <a:t>){</a:t>
            </a:r>
          </a:p>
          <a:p>
            <a:r>
              <a:rPr lang="en-US" altLang="en-US" sz="1400" b="1" dirty="0">
                <a:latin typeface="Courier New" pitchFamily="49" charset="0"/>
              </a:rPr>
              <a:t>		</a:t>
            </a:r>
            <a:r>
              <a:rPr lang="en-US" altLang="en-US" sz="1400" b="1" dirty="0" err="1">
                <a:latin typeface="Courier New" pitchFamily="49" charset="0"/>
              </a:rPr>
              <a:t>nama</a:t>
            </a:r>
            <a:r>
              <a:rPr lang="en-US" altLang="en-US" sz="1400" b="1" dirty="0">
                <a:latin typeface="Courier New" pitchFamily="49" charset="0"/>
              </a:rPr>
              <a:t> = </a:t>
            </a:r>
            <a:r>
              <a:rPr lang="en-US" altLang="en-US" sz="1400" b="1" dirty="0" err="1">
                <a:latin typeface="Courier New" pitchFamily="49" charset="0"/>
              </a:rPr>
              <a:t>namaBaru</a:t>
            </a:r>
            <a:r>
              <a:rPr lang="en-US" altLang="en-US" sz="1400" b="1" dirty="0">
                <a:latin typeface="Courier New" pitchFamily="49" charset="0"/>
              </a:rPr>
              <a:t>;</a:t>
            </a:r>
          </a:p>
          <a:p>
            <a:r>
              <a:rPr lang="en-US" altLang="en-US" sz="1400" b="1" dirty="0">
                <a:latin typeface="Courier New" pitchFamily="49" charset="0"/>
              </a:rPr>
              <a:t>	}</a:t>
            </a:r>
          </a:p>
          <a:p>
            <a:r>
              <a:rPr lang="en-US" altLang="en-US" sz="1400" b="1" dirty="0">
                <a:latin typeface="Courier New" pitchFamily="49" charset="0"/>
              </a:rPr>
              <a:t>	public void </a:t>
            </a:r>
            <a:r>
              <a:rPr lang="en-US" altLang="en-US" sz="1400" b="1" dirty="0" err="1">
                <a:latin typeface="Courier New" pitchFamily="49" charset="0"/>
              </a:rPr>
              <a:t>setTingkat</a:t>
            </a:r>
            <a:r>
              <a:rPr lang="en-US" altLang="en-US" sz="1400" b="1" dirty="0">
                <a:latin typeface="Courier New" pitchFamily="49" charset="0"/>
              </a:rPr>
              <a:t>(String </a:t>
            </a:r>
            <a:r>
              <a:rPr lang="en-US" altLang="en-US" sz="1400" b="1" dirty="0" err="1">
                <a:latin typeface="Courier New" pitchFamily="49" charset="0"/>
              </a:rPr>
              <a:t>tingkatBaru</a:t>
            </a:r>
            <a:r>
              <a:rPr lang="en-US" altLang="en-US" sz="1400" b="1" dirty="0">
                <a:latin typeface="Courier New" pitchFamily="49" charset="0"/>
              </a:rPr>
              <a:t>){</a:t>
            </a:r>
          </a:p>
          <a:p>
            <a:r>
              <a:rPr lang="en-US" altLang="en-US" sz="1400" b="1" dirty="0">
                <a:latin typeface="Courier New" pitchFamily="49" charset="0"/>
              </a:rPr>
              <a:t>		</a:t>
            </a:r>
            <a:r>
              <a:rPr lang="en-US" altLang="en-US" sz="1400" b="1" dirty="0" err="1">
                <a:latin typeface="Courier New" pitchFamily="49" charset="0"/>
              </a:rPr>
              <a:t>tingkat</a:t>
            </a:r>
            <a:r>
              <a:rPr lang="en-US" altLang="en-US" sz="1400" b="1" dirty="0">
                <a:latin typeface="Courier New" pitchFamily="49" charset="0"/>
              </a:rPr>
              <a:t> = </a:t>
            </a:r>
            <a:r>
              <a:rPr lang="en-US" altLang="en-US" sz="1400" b="1" dirty="0" err="1">
                <a:latin typeface="Courier New" pitchFamily="49" charset="0"/>
              </a:rPr>
              <a:t>tingkatBaru</a:t>
            </a:r>
            <a:r>
              <a:rPr lang="en-US" altLang="en-US" sz="1400" b="1" dirty="0">
                <a:latin typeface="Courier New" pitchFamily="49" charset="0"/>
              </a:rPr>
              <a:t>;</a:t>
            </a:r>
          </a:p>
          <a:p>
            <a:r>
              <a:rPr lang="en-US" altLang="en-US" sz="1400" b="1" dirty="0">
                <a:latin typeface="Courier New" pitchFamily="49" charset="0"/>
              </a:rPr>
              <a:t>	}</a:t>
            </a:r>
          </a:p>
          <a:p>
            <a:r>
              <a:rPr lang="en-US" altLang="en-US" sz="1400" b="1" dirty="0">
                <a:latin typeface="Courier New" pitchFamily="49" charset="0"/>
              </a:rPr>
              <a:t>	public void </a:t>
            </a:r>
            <a:r>
              <a:rPr lang="en-US" altLang="en-US" sz="1400" b="1" dirty="0" err="1">
                <a:latin typeface="Courier New" pitchFamily="49" charset="0"/>
              </a:rPr>
              <a:t>setMataKuliah</a:t>
            </a:r>
            <a:r>
              <a:rPr lang="en-US" altLang="en-US" sz="1400" b="1" dirty="0">
                <a:latin typeface="Courier New" pitchFamily="49" charset="0"/>
              </a:rPr>
              <a:t>(</a:t>
            </a:r>
            <a:r>
              <a:rPr lang="en-US" altLang="en-US" sz="1400" b="1" dirty="0" err="1">
                <a:latin typeface="Courier New" pitchFamily="49" charset="0"/>
              </a:rPr>
              <a:t>MataKuliah</a:t>
            </a:r>
            <a:r>
              <a:rPr lang="en-US" altLang="en-US" sz="1400" b="1" dirty="0">
                <a:latin typeface="Courier New" pitchFamily="49" charset="0"/>
              </a:rPr>
              <a:t> </a:t>
            </a:r>
            <a:r>
              <a:rPr lang="en-US" altLang="en-US" sz="1400" b="1" dirty="0" err="1">
                <a:latin typeface="Courier New" pitchFamily="49" charset="0"/>
              </a:rPr>
              <a:t>mataKuliahBaru</a:t>
            </a:r>
            <a:r>
              <a:rPr lang="en-US" altLang="en-US" sz="1400" b="1" dirty="0">
                <a:latin typeface="Courier New" pitchFamily="49" charset="0"/>
              </a:rPr>
              <a:t>){</a:t>
            </a:r>
          </a:p>
          <a:p>
            <a:r>
              <a:rPr lang="en-US" altLang="en-US" sz="1400" b="1" dirty="0">
                <a:latin typeface="Courier New" pitchFamily="49" charset="0"/>
              </a:rPr>
              <a:t>		</a:t>
            </a:r>
            <a:r>
              <a:rPr lang="en-US" altLang="en-US" sz="1400" b="1" dirty="0" err="1">
                <a:latin typeface="Courier New" pitchFamily="49" charset="0"/>
              </a:rPr>
              <a:t>mataKuliah</a:t>
            </a:r>
            <a:r>
              <a:rPr lang="en-US" altLang="en-US" sz="1400" b="1" dirty="0">
                <a:latin typeface="Courier New" pitchFamily="49" charset="0"/>
              </a:rPr>
              <a:t> = </a:t>
            </a:r>
            <a:r>
              <a:rPr lang="en-US" altLang="en-US" sz="1400" b="1" dirty="0" err="1">
                <a:latin typeface="Courier New" pitchFamily="49" charset="0"/>
              </a:rPr>
              <a:t>mataKuliahBaru</a:t>
            </a:r>
            <a:r>
              <a:rPr lang="en-US" altLang="en-US" sz="1400" b="1" dirty="0">
                <a:latin typeface="Courier New" pitchFamily="49" charset="0"/>
              </a:rPr>
              <a:t>;</a:t>
            </a:r>
          </a:p>
          <a:p>
            <a:r>
              <a:rPr lang="en-US" altLang="en-US" sz="1400" b="1" dirty="0">
                <a:latin typeface="Courier New" pitchFamily="49" charset="0"/>
              </a:rPr>
              <a:t>	}</a:t>
            </a:r>
          </a:p>
          <a:p>
            <a:r>
              <a:rPr lang="en-US" altLang="en-US" sz="1400" b="1" dirty="0">
                <a:latin typeface="Courier New" pitchFamily="49" charset="0"/>
              </a:rPr>
              <a:t>	public void </a:t>
            </a:r>
            <a:r>
              <a:rPr lang="en-US" altLang="en-US" sz="1400" b="1" dirty="0" err="1">
                <a:latin typeface="Courier New" pitchFamily="49" charset="0"/>
              </a:rPr>
              <a:t>setNilai</a:t>
            </a:r>
            <a:r>
              <a:rPr lang="en-US" altLang="en-US" sz="1400" b="1" dirty="0">
                <a:latin typeface="Courier New" pitchFamily="49" charset="0"/>
              </a:rPr>
              <a:t>(String </a:t>
            </a:r>
            <a:r>
              <a:rPr lang="en-US" altLang="en-US" sz="1400" b="1" dirty="0" err="1">
                <a:latin typeface="Courier New" pitchFamily="49" charset="0"/>
              </a:rPr>
              <a:t>nilaiBaru</a:t>
            </a:r>
            <a:r>
              <a:rPr lang="en-US" altLang="en-US" sz="1400" b="1" dirty="0">
                <a:latin typeface="Courier New" pitchFamily="49" charset="0"/>
              </a:rPr>
              <a:t>){</a:t>
            </a:r>
          </a:p>
          <a:p>
            <a:r>
              <a:rPr lang="en-US" altLang="en-US" sz="1400" b="1" dirty="0">
                <a:latin typeface="Courier New" pitchFamily="49" charset="0"/>
              </a:rPr>
              <a:t>		</a:t>
            </a:r>
            <a:r>
              <a:rPr lang="en-US" altLang="en-US" sz="1400" b="1" dirty="0" err="1">
                <a:latin typeface="Courier New" pitchFamily="49" charset="0"/>
              </a:rPr>
              <a:t>nilai</a:t>
            </a:r>
            <a:r>
              <a:rPr lang="en-US" altLang="en-US" sz="1400" b="1" dirty="0">
                <a:latin typeface="Courier New" pitchFamily="49" charset="0"/>
              </a:rPr>
              <a:t> = </a:t>
            </a:r>
            <a:r>
              <a:rPr lang="en-US" altLang="en-US" sz="1400" b="1" dirty="0" err="1">
                <a:latin typeface="Courier New" pitchFamily="49" charset="0"/>
              </a:rPr>
              <a:t>nilaiBaru</a:t>
            </a:r>
            <a:r>
              <a:rPr lang="en-US" altLang="en-US" sz="1400" b="1" dirty="0">
                <a:latin typeface="Courier New" pitchFamily="49" charset="0"/>
              </a:rPr>
              <a:t>;</a:t>
            </a:r>
          </a:p>
          <a:p>
            <a:r>
              <a:rPr lang="en-US" altLang="en-US" sz="1400" b="1" dirty="0">
                <a:latin typeface="Courier New" pitchFamily="49" charset="0"/>
              </a:rPr>
              <a:t>	}</a:t>
            </a:r>
          </a:p>
          <a:p>
            <a:r>
              <a:rPr lang="en-US" altLang="en-US" sz="1400" b="1" dirty="0">
                <a:latin typeface="Courier New" pitchFamily="49" charset="0"/>
              </a:rPr>
              <a:t>	public String </a:t>
            </a:r>
            <a:r>
              <a:rPr lang="en-US" altLang="en-US" sz="1400" b="1" dirty="0" err="1">
                <a:latin typeface="Courier New" pitchFamily="49" charset="0"/>
              </a:rPr>
              <a:t>toString</a:t>
            </a:r>
            <a:r>
              <a:rPr lang="en-US" altLang="en-US" sz="1400" b="1" dirty="0">
                <a:latin typeface="Courier New" pitchFamily="49" charset="0"/>
              </a:rPr>
              <a:t>(){</a:t>
            </a:r>
          </a:p>
          <a:p>
            <a:r>
              <a:rPr lang="en-US" altLang="en-US" sz="1400" b="1" dirty="0">
                <a:latin typeface="Courier New" pitchFamily="49" charset="0"/>
              </a:rPr>
              <a:t>		return ("Nama :" + </a:t>
            </a:r>
            <a:r>
              <a:rPr lang="en-US" altLang="en-US" sz="1400" b="1" dirty="0" err="1">
                <a:latin typeface="Courier New" pitchFamily="49" charset="0"/>
              </a:rPr>
              <a:t>nama</a:t>
            </a:r>
            <a:r>
              <a:rPr lang="en-US" altLang="en-US" sz="1400" b="1" dirty="0">
                <a:latin typeface="Courier New" pitchFamily="49" charset="0"/>
              </a:rPr>
              <a:t> + "\n" + "Tingkat :" + </a:t>
            </a:r>
            <a:r>
              <a:rPr lang="en-US" altLang="en-US" sz="1400" b="1" dirty="0" err="1">
                <a:latin typeface="Courier New" pitchFamily="49" charset="0"/>
              </a:rPr>
              <a:t>tingkat</a:t>
            </a:r>
            <a:r>
              <a:rPr lang="en-US" altLang="en-US" sz="1400" b="1" dirty="0">
                <a:latin typeface="Courier New" pitchFamily="49" charset="0"/>
              </a:rPr>
              <a:t> + "\n" </a:t>
            </a:r>
          </a:p>
          <a:p>
            <a:r>
              <a:rPr lang="en-US" altLang="en-US" sz="1400" b="1" dirty="0">
                <a:latin typeface="Courier New" pitchFamily="49" charset="0"/>
              </a:rPr>
              <a:t>			+ "Mata </a:t>
            </a:r>
            <a:r>
              <a:rPr lang="en-US" altLang="en-US" sz="1400" b="1" dirty="0" err="1">
                <a:latin typeface="Courier New" pitchFamily="49" charset="0"/>
              </a:rPr>
              <a:t>Kuliah</a:t>
            </a:r>
            <a:r>
              <a:rPr lang="en-US" altLang="en-US" sz="1400" b="1" dirty="0">
                <a:latin typeface="Courier New" pitchFamily="49" charset="0"/>
              </a:rPr>
              <a:t> :" + </a:t>
            </a:r>
            <a:r>
              <a:rPr lang="en-US" altLang="en-US" sz="1400" b="1" dirty="0" err="1">
                <a:latin typeface="Courier New" pitchFamily="49" charset="0"/>
              </a:rPr>
              <a:t>mataKuliah</a:t>
            </a:r>
            <a:r>
              <a:rPr lang="en-US" altLang="en-US" sz="1400" b="1" dirty="0">
                <a:latin typeface="Courier New" pitchFamily="49" charset="0"/>
              </a:rPr>
              <a:t> + "\n" + "</a:t>
            </a:r>
            <a:r>
              <a:rPr lang="en-US" altLang="en-US" sz="1400" b="1" dirty="0" err="1">
                <a:latin typeface="Courier New" pitchFamily="49" charset="0"/>
              </a:rPr>
              <a:t>Nilai</a:t>
            </a:r>
            <a:r>
              <a:rPr lang="en-US" altLang="en-US" sz="1400" b="1" dirty="0">
                <a:latin typeface="Courier New" pitchFamily="49" charset="0"/>
              </a:rPr>
              <a:t> :" + </a:t>
            </a:r>
            <a:r>
              <a:rPr lang="en-US" altLang="en-US" sz="1400" b="1" dirty="0" err="1">
                <a:latin typeface="Courier New" pitchFamily="49" charset="0"/>
              </a:rPr>
              <a:t>nilai</a:t>
            </a:r>
            <a:r>
              <a:rPr lang="en-US" altLang="en-US" sz="1400" b="1" dirty="0">
                <a:latin typeface="Courier New" pitchFamily="49" charset="0"/>
              </a:rPr>
              <a:t>);</a:t>
            </a:r>
          </a:p>
          <a:p>
            <a:r>
              <a:rPr lang="en-US" altLang="en-US" sz="1400" b="1" dirty="0">
                <a:latin typeface="Courier New" pitchFamily="49" charset="0"/>
              </a:rPr>
              <a:t>	}</a:t>
            </a:r>
          </a:p>
          <a:p>
            <a:r>
              <a:rPr lang="en-US" altLang="en-US" sz="1400" b="1" dirty="0">
                <a:latin typeface="Courier New" pitchFamily="49" charset="0"/>
              </a:rPr>
              <a:t>}</a:t>
            </a:r>
          </a:p>
        </p:txBody>
      </p:sp>
      <p:sp>
        <p:nvSpPr>
          <p:cNvPr id="532485" name="Oval 5"/>
          <p:cNvSpPr>
            <a:spLocks noChangeArrowheads="1"/>
          </p:cNvSpPr>
          <p:nvPr/>
        </p:nvSpPr>
        <p:spPr bwMode="auto">
          <a:xfrm>
            <a:off x="1676400" y="1524000"/>
            <a:ext cx="1600200" cy="381000"/>
          </a:xfrm>
          <a:prstGeom prst="ellipse">
            <a:avLst/>
          </a:prstGeom>
          <a:noFill/>
          <a:ln w="28575">
            <a:solidFill>
              <a:srgbClr val="FF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486" name="Oval 6"/>
          <p:cNvSpPr>
            <a:spLocks noChangeArrowheads="1"/>
          </p:cNvSpPr>
          <p:nvPr/>
        </p:nvSpPr>
        <p:spPr bwMode="auto">
          <a:xfrm>
            <a:off x="2667000" y="2362200"/>
            <a:ext cx="1600200" cy="381000"/>
          </a:xfrm>
          <a:prstGeom prst="ellipse">
            <a:avLst/>
          </a:prstGeom>
          <a:noFill/>
          <a:ln w="28575">
            <a:solidFill>
              <a:srgbClr val="FF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9499665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32485"/>
                                        </p:tgtEl>
                                        <p:attrNameLst>
                                          <p:attrName>style.visibility</p:attrName>
                                        </p:attrNameLst>
                                      </p:cBhvr>
                                      <p:to>
                                        <p:strVal val="visible"/>
                                      </p:to>
                                    </p:set>
                                    <p:animEffect transition="in" filter="blinds(horizontal)">
                                      <p:cBhvr>
                                        <p:cTn id="7" dur="500"/>
                                        <p:tgtEl>
                                          <p:spTgt spid="53248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32486"/>
                                        </p:tgtEl>
                                        <p:attrNameLst>
                                          <p:attrName>style.visibility</p:attrName>
                                        </p:attrNameLst>
                                      </p:cBhvr>
                                      <p:to>
                                        <p:strVal val="visible"/>
                                      </p:to>
                                    </p:set>
                                    <p:animEffect transition="in" filter="blinds(horizontal)">
                                      <p:cBhvr>
                                        <p:cTn id="12" dur="500"/>
                                        <p:tgtEl>
                                          <p:spTgt spid="532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485" grpId="0" animBg="1"/>
      <p:bldP spid="53248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0"/>
          </p:nvPr>
        </p:nvSpPr>
        <p:spPr/>
        <p:txBody>
          <a:bodyPr/>
          <a:lstStyle/>
          <a:p>
            <a:fld id="{6CE47FC7-BD5E-4D54-BA73-CA1F7FC41EF8}" type="slidenum">
              <a:rPr lang="en-US" altLang="en-US"/>
              <a:pPr/>
              <a:t>15</a:t>
            </a:fld>
            <a:endParaRPr lang="en-US" altLang="en-US" dirty="0"/>
          </a:p>
        </p:txBody>
      </p:sp>
      <p:sp>
        <p:nvSpPr>
          <p:cNvPr id="7" name="Footer Placeholder 4"/>
          <p:cNvSpPr>
            <a:spLocks noGrp="1"/>
          </p:cNvSpPr>
          <p:nvPr>
            <p:ph type="ftr" sz="quarter" idx="11"/>
          </p:nvPr>
        </p:nvSpPr>
        <p:spPr/>
        <p:txBody>
          <a:bodyPr/>
          <a:lstStyle/>
          <a:p>
            <a:r>
              <a:rPr lang="en-US" altLang="en-US" smtClean="0"/>
              <a:t>W07-S1-Enum&amp;Annotations</a:t>
            </a:r>
            <a:endParaRPr lang="en-US" altLang="en-US"/>
          </a:p>
        </p:txBody>
      </p:sp>
      <p:sp>
        <p:nvSpPr>
          <p:cNvPr id="533506"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a:t>Kontrolernya seperti apa?</a:t>
            </a:r>
          </a:p>
        </p:txBody>
      </p:sp>
      <p:sp>
        <p:nvSpPr>
          <p:cNvPr id="533508" name="Text Box 4"/>
          <p:cNvSpPr txBox="1">
            <a:spLocks noChangeArrowheads="1"/>
          </p:cNvSpPr>
          <p:nvPr/>
        </p:nvSpPr>
        <p:spPr bwMode="auto">
          <a:xfrm>
            <a:off x="228600" y="990600"/>
            <a:ext cx="8686800" cy="20161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400" b="1" dirty="0">
                <a:latin typeface="Courier New" pitchFamily="49" charset="0"/>
              </a:rPr>
              <a:t>class </a:t>
            </a:r>
            <a:r>
              <a:rPr lang="en-US" altLang="en-US" sz="1400" b="1" dirty="0" err="1" smtClean="0">
                <a:latin typeface="Courier New" pitchFamily="49" charset="0"/>
              </a:rPr>
              <a:t>MahasiswaItdelDemo</a:t>
            </a:r>
            <a:endParaRPr lang="en-US" altLang="en-US" sz="1400" b="1" dirty="0">
              <a:latin typeface="Courier New" pitchFamily="49" charset="0"/>
            </a:endParaRPr>
          </a:p>
          <a:p>
            <a:r>
              <a:rPr lang="en-US" altLang="en-US" sz="1400" b="1" dirty="0">
                <a:latin typeface="Courier New" pitchFamily="49" charset="0"/>
              </a:rPr>
              <a:t>{</a:t>
            </a:r>
          </a:p>
          <a:p>
            <a:r>
              <a:rPr lang="en-US" altLang="en-US" sz="1400" b="1" dirty="0">
                <a:latin typeface="Courier New" pitchFamily="49" charset="0"/>
              </a:rPr>
              <a:t>   public static void main (String[] </a:t>
            </a:r>
            <a:r>
              <a:rPr lang="en-US" altLang="en-US" sz="1400" b="1" dirty="0" err="1">
                <a:latin typeface="Courier New" pitchFamily="49" charset="0"/>
              </a:rPr>
              <a:t>args</a:t>
            </a:r>
            <a:r>
              <a:rPr lang="en-US" altLang="en-US" sz="1400" b="1" dirty="0">
                <a:latin typeface="Courier New" pitchFamily="49" charset="0"/>
              </a:rPr>
              <a:t>){</a:t>
            </a:r>
          </a:p>
          <a:p>
            <a:r>
              <a:rPr lang="en-US" altLang="en-US" sz="1400" b="1" dirty="0">
                <a:latin typeface="Courier New" pitchFamily="49" charset="0"/>
              </a:rPr>
              <a:t>   	</a:t>
            </a:r>
            <a:r>
              <a:rPr lang="en-US" altLang="en-US" sz="1400" b="1" dirty="0" err="1" smtClean="0">
                <a:latin typeface="Courier New" pitchFamily="49" charset="0"/>
              </a:rPr>
              <a:t>MahasiswaItdel</a:t>
            </a:r>
            <a:r>
              <a:rPr lang="en-US" altLang="en-US" sz="1400" b="1" dirty="0" smtClean="0">
                <a:latin typeface="Courier New" pitchFamily="49" charset="0"/>
              </a:rPr>
              <a:t> </a:t>
            </a:r>
            <a:r>
              <a:rPr lang="en-US" altLang="en-US" sz="1400" b="1" dirty="0" err="1">
                <a:latin typeface="Courier New" pitchFamily="49" charset="0"/>
              </a:rPr>
              <a:t>Ucok</a:t>
            </a:r>
            <a:r>
              <a:rPr lang="en-US" altLang="en-US" sz="1400" b="1" dirty="0">
                <a:latin typeface="Courier New" pitchFamily="49" charset="0"/>
              </a:rPr>
              <a:t> = new </a:t>
            </a:r>
            <a:r>
              <a:rPr lang="en-US" altLang="en-US" sz="1400" b="1" dirty="0" err="1" smtClean="0">
                <a:latin typeface="Courier New" pitchFamily="49" charset="0"/>
              </a:rPr>
              <a:t>MahasiswaItdel</a:t>
            </a:r>
            <a:r>
              <a:rPr lang="en-US" altLang="en-US" sz="1400" b="1" dirty="0" smtClean="0">
                <a:latin typeface="Courier New" pitchFamily="49" charset="0"/>
              </a:rPr>
              <a:t>("</a:t>
            </a:r>
            <a:r>
              <a:rPr lang="en-US" altLang="en-US" sz="1400" b="1" dirty="0">
                <a:latin typeface="Courier New" pitchFamily="49" charset="0"/>
              </a:rPr>
              <a:t>Badu", "II", </a:t>
            </a:r>
            <a:r>
              <a:rPr lang="en-US" altLang="en-US" sz="1400" b="1" dirty="0" smtClean="0">
                <a:solidFill>
                  <a:srgbClr val="FF0000"/>
                </a:solidFill>
                <a:latin typeface="Courier New" pitchFamily="49" charset="0"/>
              </a:rPr>
              <a:t>???</a:t>
            </a:r>
            <a:r>
              <a:rPr lang="en-US" altLang="en-US" sz="1400" b="1" dirty="0" smtClean="0">
                <a:latin typeface="Courier New" pitchFamily="49" charset="0"/>
              </a:rPr>
              <a:t>, </a:t>
            </a:r>
            <a:r>
              <a:rPr lang="en-US" altLang="en-US" sz="1400" b="1" dirty="0">
                <a:latin typeface="Courier New" pitchFamily="49" charset="0"/>
              </a:rPr>
              <a:t>"A");</a:t>
            </a:r>
          </a:p>
          <a:p>
            <a:r>
              <a:rPr lang="en-US" altLang="en-US" sz="1400" b="1" dirty="0">
                <a:latin typeface="Courier New" pitchFamily="49" charset="0"/>
              </a:rPr>
              <a:t>   	</a:t>
            </a:r>
            <a:r>
              <a:rPr lang="en-US" altLang="en-US" sz="1400" b="1" dirty="0" err="1">
                <a:latin typeface="Courier New" pitchFamily="49" charset="0"/>
              </a:rPr>
              <a:t>System.out.println</a:t>
            </a:r>
            <a:r>
              <a:rPr lang="en-US" altLang="en-US" sz="1400" b="1" dirty="0">
                <a:latin typeface="Courier New" pitchFamily="49" charset="0"/>
              </a:rPr>
              <a:t>(</a:t>
            </a:r>
            <a:r>
              <a:rPr lang="en-US" altLang="en-US" sz="1400" b="1" dirty="0" err="1">
                <a:latin typeface="Courier New" pitchFamily="49" charset="0"/>
              </a:rPr>
              <a:t>Ucok</a:t>
            </a:r>
            <a:r>
              <a:rPr lang="en-US" altLang="en-US" sz="1400" b="1" dirty="0">
                <a:latin typeface="Courier New" pitchFamily="49" charset="0"/>
              </a:rPr>
              <a:t>);</a:t>
            </a:r>
          </a:p>
          <a:p>
            <a:r>
              <a:rPr lang="en-US" altLang="en-US" sz="1400" b="1" dirty="0">
                <a:latin typeface="Courier New" pitchFamily="49" charset="0"/>
              </a:rPr>
              <a:t>   	</a:t>
            </a:r>
          </a:p>
          <a:p>
            <a:r>
              <a:rPr lang="en-US" altLang="en-US" sz="1400" b="1" dirty="0">
                <a:latin typeface="Courier New" pitchFamily="49" charset="0"/>
              </a:rPr>
              <a:t>	</a:t>
            </a:r>
          </a:p>
          <a:p>
            <a:r>
              <a:rPr lang="en-US" altLang="en-US" sz="1400" b="1" dirty="0">
                <a:latin typeface="Courier New" pitchFamily="49" charset="0"/>
              </a:rPr>
              <a:t>   }</a:t>
            </a:r>
          </a:p>
          <a:p>
            <a:r>
              <a:rPr lang="en-US" altLang="en-US" sz="1400" b="1" dirty="0">
                <a:latin typeface="Courier New" pitchFamily="49" charset="0"/>
              </a:rPr>
              <a:t>};</a:t>
            </a:r>
          </a:p>
        </p:txBody>
      </p:sp>
      <p:sp>
        <p:nvSpPr>
          <p:cNvPr id="533509" name="Text Box 5"/>
          <p:cNvSpPr txBox="1">
            <a:spLocks noChangeArrowheads="1"/>
          </p:cNvSpPr>
          <p:nvPr/>
        </p:nvSpPr>
        <p:spPr bwMode="auto">
          <a:xfrm>
            <a:off x="1143000" y="2098675"/>
            <a:ext cx="7917552"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b="1" dirty="0" err="1" smtClean="0">
                <a:latin typeface="Courier New" pitchFamily="49" charset="0"/>
              </a:rPr>
              <a:t>MahasiswaItdel</a:t>
            </a:r>
            <a:r>
              <a:rPr lang="en-US" altLang="en-US" sz="1400" b="1" dirty="0" smtClean="0">
                <a:latin typeface="Courier New" pitchFamily="49" charset="0"/>
              </a:rPr>
              <a:t> </a:t>
            </a:r>
            <a:r>
              <a:rPr lang="en-US" altLang="en-US" sz="1400" b="1" dirty="0" err="1">
                <a:latin typeface="Courier New" pitchFamily="49" charset="0"/>
              </a:rPr>
              <a:t>Butet</a:t>
            </a:r>
            <a:r>
              <a:rPr lang="en-US" altLang="en-US" sz="1400" b="1" dirty="0">
                <a:latin typeface="Courier New" pitchFamily="49" charset="0"/>
              </a:rPr>
              <a:t> = new </a:t>
            </a:r>
            <a:r>
              <a:rPr lang="en-US" altLang="en-US" sz="1400" b="1" dirty="0" err="1" smtClean="0">
                <a:latin typeface="Courier New" pitchFamily="49" charset="0"/>
              </a:rPr>
              <a:t>MahasiswaItdel</a:t>
            </a:r>
            <a:r>
              <a:rPr lang="en-US" altLang="en-US" sz="1400" b="1" dirty="0" smtClean="0">
                <a:latin typeface="Courier New" pitchFamily="49" charset="0"/>
              </a:rPr>
              <a:t>(“</a:t>
            </a:r>
            <a:r>
              <a:rPr lang="en-US" altLang="en-US" sz="1400" b="1" dirty="0" err="1">
                <a:latin typeface="Courier New" pitchFamily="49" charset="0"/>
              </a:rPr>
              <a:t>Butet</a:t>
            </a:r>
            <a:r>
              <a:rPr lang="en-US" altLang="en-US" sz="1400" b="1" dirty="0">
                <a:latin typeface="Courier New" pitchFamily="49" charset="0"/>
              </a:rPr>
              <a:t>", "II", "</a:t>
            </a:r>
            <a:r>
              <a:rPr lang="en-US" altLang="en-US" sz="1400" b="1" dirty="0" err="1">
                <a:latin typeface="Courier New" pitchFamily="49" charset="0"/>
              </a:rPr>
              <a:t>Fisika</a:t>
            </a:r>
            <a:r>
              <a:rPr lang="en-US" altLang="en-US" sz="1400" b="1" dirty="0">
                <a:latin typeface="Courier New" pitchFamily="49" charset="0"/>
              </a:rPr>
              <a:t>", "A");</a:t>
            </a:r>
          </a:p>
          <a:p>
            <a:r>
              <a:rPr lang="en-US" altLang="en-US" sz="1400" b="1" dirty="0" err="1">
                <a:latin typeface="Courier New" pitchFamily="49" charset="0"/>
              </a:rPr>
              <a:t>System.out.println</a:t>
            </a:r>
            <a:r>
              <a:rPr lang="en-US" altLang="en-US" sz="1400" b="1" dirty="0">
                <a:latin typeface="Courier New" pitchFamily="49" charset="0"/>
              </a:rPr>
              <a:t>(</a:t>
            </a:r>
            <a:r>
              <a:rPr lang="en-US" altLang="en-US" sz="1400" b="1" dirty="0" err="1">
                <a:latin typeface="Courier New" pitchFamily="49" charset="0"/>
              </a:rPr>
              <a:t>Butet</a:t>
            </a:r>
            <a:r>
              <a:rPr lang="en-US" altLang="en-US" sz="1400" b="1" dirty="0">
                <a:latin typeface="Courier New" pitchFamily="49" charset="0"/>
              </a:rPr>
              <a:t>);</a:t>
            </a:r>
          </a:p>
          <a:p>
            <a:endParaRPr lang="en-US" altLang="en-US" sz="1400" dirty="0">
              <a:latin typeface="Courier New" pitchFamily="49" charset="0"/>
            </a:endParaRPr>
          </a:p>
        </p:txBody>
      </p:sp>
      <p:pic>
        <p:nvPicPr>
          <p:cNvPr id="14360" name="Picture 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492" y="3200400"/>
            <a:ext cx="8500908" cy="149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315980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33509"/>
                                        </p:tgtEl>
                                        <p:attrNameLst>
                                          <p:attrName>style.visibility</p:attrName>
                                        </p:attrNameLst>
                                      </p:cBhvr>
                                      <p:to>
                                        <p:strVal val="visible"/>
                                      </p:to>
                                    </p:set>
                                    <p:animEffect transition="in" filter="blinds(horizontal)">
                                      <p:cBhvr>
                                        <p:cTn id="7" dur="500"/>
                                        <p:tgtEl>
                                          <p:spTgt spid="5335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3509"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24945A5D-45CD-4E4F-A308-E3D75B1834F5}" type="slidenum">
              <a:rPr lang="en-US" altLang="en-US"/>
              <a:pPr/>
              <a:t>16</a:t>
            </a:fld>
            <a:endParaRPr lang="en-US" altLang="en-US"/>
          </a:p>
        </p:txBody>
      </p:sp>
      <p:sp>
        <p:nvSpPr>
          <p:cNvPr id="5" name="Footer Placeholder 4"/>
          <p:cNvSpPr>
            <a:spLocks noGrp="1"/>
          </p:cNvSpPr>
          <p:nvPr>
            <p:ph type="ftr" sz="quarter" idx="11"/>
          </p:nvPr>
        </p:nvSpPr>
        <p:spPr/>
        <p:txBody>
          <a:bodyPr/>
          <a:lstStyle/>
          <a:p>
            <a:r>
              <a:rPr lang="en-US" altLang="en-US" smtClean="0"/>
              <a:t>W07-S1-Enum&amp;Annotations</a:t>
            </a:r>
            <a:endParaRPr lang="en-US" altLang="en-US"/>
          </a:p>
        </p:txBody>
      </p:sp>
      <p:sp>
        <p:nvSpPr>
          <p:cNvPr id="537602"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a:t>Tugas W06-S1</a:t>
            </a:r>
          </a:p>
        </p:txBody>
      </p:sp>
      <p:sp>
        <p:nvSpPr>
          <p:cNvPr id="537603" name="Rectangle 3"/>
          <p:cNvSpPr>
            <a:spLocks noGrp="1" noChangeArrowheads="1"/>
          </p:cNvSpPr>
          <p:nvPr>
            <p:ph type="body" idx="1"/>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en-US" altLang="en-US" dirty="0" err="1"/>
              <a:t>Buatlah</a:t>
            </a:r>
            <a:r>
              <a:rPr lang="en-US" altLang="en-US" dirty="0"/>
              <a:t> </a:t>
            </a:r>
            <a:r>
              <a:rPr lang="en-US" altLang="en-US" dirty="0" err="1"/>
              <a:t>tipe</a:t>
            </a:r>
            <a:r>
              <a:rPr lang="en-US" altLang="en-US" dirty="0"/>
              <a:t> </a:t>
            </a:r>
            <a:r>
              <a:rPr lang="en-US" altLang="en-US" dirty="0" err="1"/>
              <a:t>enum</a:t>
            </a:r>
            <a:r>
              <a:rPr lang="en-US" altLang="en-US" dirty="0"/>
              <a:t> </a:t>
            </a:r>
            <a:r>
              <a:rPr lang="en-US" altLang="en-US" dirty="0" err="1"/>
              <a:t>untuk</a:t>
            </a:r>
            <a:r>
              <a:rPr lang="en-US" altLang="en-US" dirty="0"/>
              <a:t> </a:t>
            </a:r>
          </a:p>
          <a:p>
            <a:pPr lvl="1"/>
            <a:r>
              <a:rPr lang="en-US" altLang="en-US" dirty="0"/>
              <a:t>Tingkat: I, II, III</a:t>
            </a:r>
          </a:p>
          <a:p>
            <a:pPr lvl="1"/>
            <a:r>
              <a:rPr lang="en-US" altLang="en-US" dirty="0" err="1"/>
              <a:t>Nilai</a:t>
            </a:r>
            <a:r>
              <a:rPr lang="en-US" altLang="en-US" dirty="0"/>
              <a:t>: A, B, C, D, E</a:t>
            </a:r>
          </a:p>
          <a:p>
            <a:pPr lvl="1">
              <a:buFontTx/>
              <a:buNone/>
            </a:pPr>
            <a:r>
              <a:rPr lang="en-US" altLang="en-US" dirty="0" err="1"/>
              <a:t>Kemudian</a:t>
            </a:r>
            <a:r>
              <a:rPr lang="en-US" altLang="en-US" dirty="0"/>
              <a:t> </a:t>
            </a:r>
            <a:r>
              <a:rPr lang="en-US" altLang="en-US" dirty="0" err="1"/>
              <a:t>modifikasi</a:t>
            </a:r>
            <a:r>
              <a:rPr lang="en-US" altLang="en-US" dirty="0"/>
              <a:t> </a:t>
            </a:r>
            <a:r>
              <a:rPr lang="en-US" altLang="en-US" dirty="0" err="1"/>
              <a:t>kelas</a:t>
            </a:r>
            <a:r>
              <a:rPr lang="en-US" altLang="en-US" dirty="0"/>
              <a:t> </a:t>
            </a:r>
            <a:r>
              <a:rPr lang="en-US" altLang="en-US" dirty="0" smtClean="0"/>
              <a:t>MahasiswaItdel.java </a:t>
            </a:r>
            <a:r>
              <a:rPr lang="en-US" altLang="en-US" dirty="0" err="1"/>
              <a:t>dan</a:t>
            </a:r>
            <a:r>
              <a:rPr lang="en-US" altLang="en-US" dirty="0"/>
              <a:t> </a:t>
            </a:r>
            <a:r>
              <a:rPr lang="en-US" altLang="en-US" dirty="0" err="1"/>
              <a:t>kelas</a:t>
            </a:r>
            <a:r>
              <a:rPr lang="en-US" altLang="en-US" dirty="0"/>
              <a:t> </a:t>
            </a:r>
            <a:r>
              <a:rPr lang="en-US" altLang="en-US" dirty="0" err="1"/>
              <a:t>kontroler</a:t>
            </a:r>
            <a:r>
              <a:rPr lang="en-US" altLang="en-US" dirty="0"/>
              <a:t>.</a:t>
            </a:r>
          </a:p>
        </p:txBody>
      </p:sp>
    </p:spTree>
    <p:extLst>
      <p:ext uri="{BB962C8B-B14F-4D97-AF65-F5344CB8AC3E}">
        <p14:creationId xmlns:p14="http://schemas.microsoft.com/office/powerpoint/2010/main" val="24786221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99ADBF4C-931A-428F-95FC-08E4FFB5499B}" type="slidenum">
              <a:rPr lang="en-US" altLang="en-US"/>
              <a:pPr/>
              <a:t>17</a:t>
            </a:fld>
            <a:endParaRPr lang="en-US" altLang="en-US"/>
          </a:p>
        </p:txBody>
      </p:sp>
      <p:sp>
        <p:nvSpPr>
          <p:cNvPr id="5" name="Footer Placeholder 4"/>
          <p:cNvSpPr>
            <a:spLocks noGrp="1"/>
          </p:cNvSpPr>
          <p:nvPr>
            <p:ph type="ftr" sz="quarter" idx="11"/>
          </p:nvPr>
        </p:nvSpPr>
        <p:spPr/>
        <p:txBody>
          <a:bodyPr/>
          <a:lstStyle/>
          <a:p>
            <a:r>
              <a:rPr lang="en-US" altLang="en-US" smtClean="0"/>
              <a:t>W07-S1-Enum&amp;Annotations</a:t>
            </a:r>
            <a:endParaRPr lang="en-US" altLang="en-US"/>
          </a:p>
        </p:txBody>
      </p:sp>
      <p:sp>
        <p:nvSpPr>
          <p:cNvPr id="526338" name="Rectangle 2"/>
          <p:cNvSpPr>
            <a:spLocks noGrp="1" noChangeArrowheads="1"/>
          </p:cNvSpPr>
          <p:nvPr>
            <p:ph type="title"/>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en-US" altLang="en-US"/>
              <a:t>Kenapa Enum?</a:t>
            </a:r>
          </a:p>
        </p:txBody>
      </p:sp>
      <p:sp>
        <p:nvSpPr>
          <p:cNvPr id="526339" name="Rectangle 3"/>
          <p:cNvSpPr>
            <a:spLocks noGrp="1" noChangeArrowheads="1"/>
          </p:cNvSpPr>
          <p:nvPr>
            <p:ph type="body" idx="1"/>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en-US" altLang="en-US"/>
              <a:t>Method atau class yang menggunakannya dilindungi dari entry value lain yang tidak didefinisikan di enum. </a:t>
            </a:r>
          </a:p>
          <a:p>
            <a:pPr lvl="1"/>
            <a:r>
              <a:rPr lang="en-US" altLang="en-US"/>
              <a:t>Mencegah kemungkinan error yang terjadi</a:t>
            </a:r>
          </a:p>
          <a:p>
            <a:endParaRPr lang="en-US" altLang="en-US"/>
          </a:p>
        </p:txBody>
      </p:sp>
    </p:spTree>
    <p:extLst>
      <p:ext uri="{BB962C8B-B14F-4D97-AF65-F5344CB8AC3E}">
        <p14:creationId xmlns:p14="http://schemas.microsoft.com/office/powerpoint/2010/main" val="37017756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26339">
                                            <p:txEl>
                                              <p:pRg st="0" end="0"/>
                                            </p:txEl>
                                          </p:spTgt>
                                        </p:tgtEl>
                                        <p:attrNameLst>
                                          <p:attrName>style.visibility</p:attrName>
                                        </p:attrNameLst>
                                      </p:cBhvr>
                                      <p:to>
                                        <p:strVal val="visible"/>
                                      </p:to>
                                    </p:set>
                                    <p:animEffect transition="in" filter="blinds(horizontal)">
                                      <p:cBhvr>
                                        <p:cTn id="7" dur="500"/>
                                        <p:tgtEl>
                                          <p:spTgt spid="526339">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26339">
                                            <p:txEl>
                                              <p:pRg st="1" end="1"/>
                                            </p:txEl>
                                          </p:spTgt>
                                        </p:tgtEl>
                                        <p:attrNameLst>
                                          <p:attrName>style.visibility</p:attrName>
                                        </p:attrNameLst>
                                      </p:cBhvr>
                                      <p:to>
                                        <p:strVal val="visible"/>
                                      </p:to>
                                    </p:set>
                                    <p:animEffect transition="in" filter="blinds(horizontal)">
                                      <p:cBhvr>
                                        <p:cTn id="10" dur="500"/>
                                        <p:tgtEl>
                                          <p:spTgt spid="52633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6339"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W07-S1-Enum&amp;Annotations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18</a:t>
            </a:fld>
            <a:endParaRPr lang="en-US"/>
          </a:p>
        </p:txBody>
      </p:sp>
      <p:sp>
        <p:nvSpPr>
          <p:cNvPr id="6" name="Rectangle 5"/>
          <p:cNvSpPr/>
          <p:nvPr/>
        </p:nvSpPr>
        <p:spPr>
          <a:xfrm>
            <a:off x="2850381" y="2967335"/>
            <a:ext cx="3443250"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Annotation</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27889840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E0F7FF85-6B8A-4A51-ABCE-4AD5CE52172E}" type="slidenum">
              <a:rPr lang="en-US" altLang="en-US"/>
              <a:pPr/>
              <a:t>19</a:t>
            </a:fld>
            <a:endParaRPr lang="en-US" altLang="en-US"/>
          </a:p>
        </p:txBody>
      </p:sp>
      <p:sp>
        <p:nvSpPr>
          <p:cNvPr id="5" name="Footer Placeholder 4"/>
          <p:cNvSpPr>
            <a:spLocks noGrp="1"/>
          </p:cNvSpPr>
          <p:nvPr>
            <p:ph type="ftr" sz="quarter" idx="11"/>
          </p:nvPr>
        </p:nvSpPr>
        <p:spPr/>
        <p:txBody>
          <a:bodyPr/>
          <a:lstStyle/>
          <a:p>
            <a:r>
              <a:rPr lang="en-US" altLang="en-US" smtClean="0"/>
              <a:t>W07-S1-Enum&amp;Annotations</a:t>
            </a:r>
            <a:endParaRPr lang="en-US" altLang="en-US"/>
          </a:p>
        </p:txBody>
      </p:sp>
      <p:sp>
        <p:nvSpPr>
          <p:cNvPr id="538626"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a:t>Annotation</a:t>
            </a:r>
          </a:p>
        </p:txBody>
      </p:sp>
      <p:sp>
        <p:nvSpPr>
          <p:cNvPr id="538627" name="Rectangle 3"/>
          <p:cNvSpPr>
            <a:spLocks noGrp="1" noChangeArrowheads="1"/>
          </p:cNvSpPr>
          <p:nvPr>
            <p:ph type="body" idx="1"/>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p>
            <a:r>
              <a:rPr lang="en-US" dirty="0" smtClean="0"/>
              <a:t>Java </a:t>
            </a:r>
            <a:r>
              <a:rPr lang="en-US" dirty="0"/>
              <a:t>annotations are used to provide meta data for your Java code</a:t>
            </a:r>
            <a:r>
              <a:rPr lang="en-US" dirty="0" smtClean="0"/>
              <a:t>.</a:t>
            </a:r>
          </a:p>
          <a:p>
            <a:r>
              <a:rPr lang="en-US" dirty="0" smtClean="0"/>
              <a:t>Being </a:t>
            </a:r>
            <a:r>
              <a:rPr lang="en-US" dirty="0"/>
              <a:t>meta data, Java annotations do not directly affect the execution of your code, although some types of annotations can actually be used for that purpose.</a:t>
            </a:r>
            <a:endParaRPr lang="en-US" altLang="en-US" dirty="0"/>
          </a:p>
        </p:txBody>
      </p:sp>
    </p:spTree>
    <p:extLst>
      <p:ext uri="{BB962C8B-B14F-4D97-AF65-F5344CB8AC3E}">
        <p14:creationId xmlns:p14="http://schemas.microsoft.com/office/powerpoint/2010/main" val="8981290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Menu</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Reminder:</a:t>
            </a:r>
          </a:p>
          <a:p>
            <a:pPr lvl="1"/>
            <a:r>
              <a:rPr lang="en-US" dirty="0" err="1" smtClean="0"/>
              <a:t>Kuis</a:t>
            </a:r>
            <a:r>
              <a:rPr lang="en-US" dirty="0" smtClean="0"/>
              <a:t> II, </a:t>
            </a:r>
            <a:r>
              <a:rPr lang="en-US" dirty="0" err="1" smtClean="0"/>
              <a:t>Minggu</a:t>
            </a:r>
            <a:r>
              <a:rPr lang="en-US" dirty="0" smtClean="0"/>
              <a:t> 7 </a:t>
            </a:r>
            <a:r>
              <a:rPr lang="en-US" dirty="0" err="1" smtClean="0"/>
              <a:t>sesi</a:t>
            </a:r>
            <a:r>
              <a:rPr lang="en-US" dirty="0" smtClean="0"/>
              <a:t> 3</a:t>
            </a:r>
            <a:r>
              <a:rPr lang="en-US" smtClean="0"/>
              <a:t>, Open Resources</a:t>
            </a:r>
            <a:endParaRPr lang="en-US" dirty="0" smtClean="0"/>
          </a:p>
          <a:p>
            <a:r>
              <a:rPr lang="en-US" dirty="0" smtClean="0"/>
              <a:t>UTS 2016/2017</a:t>
            </a:r>
            <a:endParaRPr lang="en-US" dirty="0"/>
          </a:p>
          <a:p>
            <a:pPr lvl="1"/>
            <a:r>
              <a:rPr lang="fr-FR" b="1" dirty="0" err="1" smtClean="0"/>
              <a:t>Teori</a:t>
            </a:r>
            <a:r>
              <a:rPr lang="fr-FR" b="1" dirty="0" smtClean="0"/>
              <a:t> dan </a:t>
            </a:r>
            <a:r>
              <a:rPr lang="fr-FR" b="1" dirty="0" err="1" smtClean="0"/>
              <a:t>Praktikum</a:t>
            </a:r>
            <a:endParaRPr lang="fr-FR" b="1" dirty="0" smtClean="0"/>
          </a:p>
          <a:p>
            <a:pPr lvl="1"/>
            <a:r>
              <a:rPr lang="fr-FR" b="1" dirty="0" err="1" smtClean="0"/>
              <a:t>Teori</a:t>
            </a:r>
            <a:r>
              <a:rPr lang="fr-FR" b="1" dirty="0" smtClean="0"/>
              <a:t>:</a:t>
            </a:r>
          </a:p>
          <a:p>
            <a:pPr lvl="2"/>
            <a:r>
              <a:rPr lang="fr-FR" b="1" dirty="0" err="1"/>
              <a:t>Materi</a:t>
            </a:r>
            <a:r>
              <a:rPr lang="fr-FR" b="1" dirty="0"/>
              <a:t> </a:t>
            </a:r>
            <a:r>
              <a:rPr lang="fr-FR" b="1" dirty="0" err="1"/>
              <a:t>wk</a:t>
            </a:r>
            <a:r>
              <a:rPr lang="fr-FR" b="1" dirty="0"/>
              <a:t>. 1 </a:t>
            </a:r>
            <a:r>
              <a:rPr lang="fr-FR" b="1" dirty="0" err="1"/>
              <a:t>sampai</a:t>
            </a:r>
            <a:r>
              <a:rPr lang="fr-FR" b="1" dirty="0"/>
              <a:t> </a:t>
            </a:r>
            <a:r>
              <a:rPr lang="fr-FR" b="1" dirty="0" err="1"/>
              <a:t>wk</a:t>
            </a:r>
            <a:r>
              <a:rPr lang="fr-FR" b="1" dirty="0"/>
              <a:t>. 7 (</a:t>
            </a:r>
            <a:r>
              <a:rPr lang="fr-FR" b="1" dirty="0" err="1"/>
              <a:t>enum</a:t>
            </a:r>
            <a:r>
              <a:rPr lang="fr-FR" b="1" dirty="0"/>
              <a:t>)</a:t>
            </a:r>
          </a:p>
          <a:p>
            <a:pPr lvl="2"/>
            <a:r>
              <a:rPr lang="es-ES" b="1" dirty="0" err="1" smtClean="0"/>
              <a:t>Model</a:t>
            </a:r>
            <a:r>
              <a:rPr lang="es-ES" b="1" dirty="0" smtClean="0"/>
              <a:t> </a:t>
            </a:r>
            <a:r>
              <a:rPr lang="es-ES" b="1" dirty="0" err="1" smtClean="0"/>
              <a:t>Soal</a:t>
            </a:r>
            <a:endParaRPr lang="es-ES" b="1" dirty="0" smtClean="0"/>
          </a:p>
          <a:p>
            <a:pPr lvl="3"/>
            <a:r>
              <a:rPr lang="es-ES" b="1" dirty="0" err="1" smtClean="0"/>
              <a:t>Bagian</a:t>
            </a:r>
            <a:r>
              <a:rPr lang="es-ES" b="1" dirty="0" smtClean="0"/>
              <a:t> </a:t>
            </a:r>
            <a:r>
              <a:rPr lang="es-ES" b="1" dirty="0"/>
              <a:t>A – </a:t>
            </a:r>
            <a:r>
              <a:rPr lang="es-ES" b="1" dirty="0" err="1"/>
              <a:t>Urutkan</a:t>
            </a:r>
            <a:r>
              <a:rPr lang="es-ES" b="1" dirty="0"/>
              <a:t> </a:t>
            </a:r>
            <a:r>
              <a:rPr lang="es-ES" b="1" dirty="0" err="1"/>
              <a:t>Langkah</a:t>
            </a:r>
            <a:r>
              <a:rPr lang="es-ES" b="1" dirty="0"/>
              <a:t> [Total </a:t>
            </a:r>
            <a:r>
              <a:rPr lang="es-ES" b="1" dirty="0" err="1"/>
              <a:t>Nilai</a:t>
            </a:r>
            <a:r>
              <a:rPr lang="es-ES" b="1" dirty="0"/>
              <a:t>: 10</a:t>
            </a:r>
            <a:r>
              <a:rPr lang="es-ES" b="1" dirty="0" smtClean="0"/>
              <a:t>]</a:t>
            </a:r>
            <a:endParaRPr lang="en-US" dirty="0"/>
          </a:p>
          <a:p>
            <a:pPr lvl="3"/>
            <a:r>
              <a:rPr lang="es-ES" b="1" dirty="0" err="1"/>
              <a:t>Bagian</a:t>
            </a:r>
            <a:r>
              <a:rPr lang="es-ES" b="1" dirty="0"/>
              <a:t> B – </a:t>
            </a:r>
            <a:r>
              <a:rPr lang="es-ES" b="1" dirty="0" err="1"/>
              <a:t>Benar</a:t>
            </a:r>
            <a:r>
              <a:rPr lang="es-ES" b="1" dirty="0"/>
              <a:t> </a:t>
            </a:r>
            <a:r>
              <a:rPr lang="es-ES" b="1" dirty="0" err="1"/>
              <a:t>Atau</a:t>
            </a:r>
            <a:r>
              <a:rPr lang="es-ES" b="1" dirty="0"/>
              <a:t> </a:t>
            </a:r>
            <a:r>
              <a:rPr lang="es-ES" b="1" dirty="0" err="1"/>
              <a:t>Salah</a:t>
            </a:r>
            <a:r>
              <a:rPr lang="es-ES" b="1" dirty="0"/>
              <a:t> [Total </a:t>
            </a:r>
            <a:r>
              <a:rPr lang="es-ES" b="1" dirty="0" err="1"/>
              <a:t>Nilai</a:t>
            </a:r>
            <a:r>
              <a:rPr lang="es-ES" b="1" dirty="0"/>
              <a:t>: 20]</a:t>
            </a:r>
            <a:endParaRPr lang="en-US" dirty="0"/>
          </a:p>
          <a:p>
            <a:pPr lvl="3"/>
            <a:r>
              <a:rPr lang="en-US" b="1" dirty="0" err="1"/>
              <a:t>Bagian</a:t>
            </a:r>
            <a:r>
              <a:rPr lang="en-US" b="1" dirty="0"/>
              <a:t> C – </a:t>
            </a:r>
            <a:r>
              <a:rPr lang="en-US" b="1" dirty="0" err="1"/>
              <a:t>Pilihan</a:t>
            </a:r>
            <a:r>
              <a:rPr lang="en-US" b="1" dirty="0"/>
              <a:t> </a:t>
            </a:r>
            <a:r>
              <a:rPr lang="en-US" b="1" dirty="0" err="1"/>
              <a:t>Berganda</a:t>
            </a:r>
            <a:r>
              <a:rPr lang="en-US" b="1" dirty="0"/>
              <a:t> [Total </a:t>
            </a:r>
            <a:r>
              <a:rPr lang="en-US" b="1" dirty="0" err="1"/>
              <a:t>Nilai</a:t>
            </a:r>
            <a:r>
              <a:rPr lang="en-US" b="1" dirty="0"/>
              <a:t>: 50]</a:t>
            </a:r>
            <a:endParaRPr lang="en-US" dirty="0"/>
          </a:p>
          <a:p>
            <a:pPr lvl="3"/>
            <a:r>
              <a:rPr lang="en-US" b="1" dirty="0" err="1" smtClean="0"/>
              <a:t>Bagian</a:t>
            </a:r>
            <a:r>
              <a:rPr lang="en-US" b="1" dirty="0" smtClean="0"/>
              <a:t> D </a:t>
            </a:r>
            <a:r>
              <a:rPr lang="en-US" b="1" dirty="0"/>
              <a:t>– </a:t>
            </a:r>
            <a:r>
              <a:rPr lang="en-US" b="1" dirty="0" err="1"/>
              <a:t>Melengkapi</a:t>
            </a:r>
            <a:r>
              <a:rPr lang="en-US" b="1" dirty="0"/>
              <a:t> </a:t>
            </a:r>
            <a:r>
              <a:rPr lang="en-US" b="1" dirty="0" err="1"/>
              <a:t>Kode</a:t>
            </a:r>
            <a:r>
              <a:rPr lang="en-US" b="1" dirty="0"/>
              <a:t> Program [Total </a:t>
            </a:r>
            <a:r>
              <a:rPr lang="en-US" b="1" dirty="0" err="1"/>
              <a:t>Nilai</a:t>
            </a:r>
            <a:r>
              <a:rPr lang="en-US" b="1" dirty="0"/>
              <a:t>: 20</a:t>
            </a:r>
            <a:r>
              <a:rPr lang="en-US" b="1" dirty="0" smtClean="0"/>
              <a:t>]</a:t>
            </a:r>
            <a:endParaRPr lang="fr-FR" b="1" dirty="0" smtClean="0"/>
          </a:p>
          <a:p>
            <a:pPr lvl="1"/>
            <a:r>
              <a:rPr lang="fr-FR" b="1" dirty="0" err="1" smtClean="0"/>
              <a:t>Praktikum</a:t>
            </a:r>
            <a:r>
              <a:rPr lang="fr-FR" b="1" dirty="0" smtClean="0"/>
              <a:t>:</a:t>
            </a:r>
          </a:p>
          <a:p>
            <a:pPr lvl="2"/>
            <a:r>
              <a:rPr lang="fr-FR" b="1" dirty="0" smtClean="0"/>
              <a:t>150  </a:t>
            </a:r>
            <a:r>
              <a:rPr lang="fr-FR" b="1" dirty="0" err="1" smtClean="0"/>
              <a:t>menit</a:t>
            </a:r>
            <a:endParaRPr lang="fr-FR" b="1" dirty="0" smtClean="0"/>
          </a:p>
          <a:p>
            <a:pPr lvl="1"/>
            <a:endParaRPr lang="fr-FR" dirty="0"/>
          </a:p>
          <a:p>
            <a:pPr lvl="1"/>
            <a:endParaRPr lang="en-US" dirty="0" smtClean="0"/>
          </a:p>
        </p:txBody>
      </p:sp>
      <p:sp>
        <p:nvSpPr>
          <p:cNvPr id="5" name="Footer Placeholder 4"/>
          <p:cNvSpPr>
            <a:spLocks noGrp="1"/>
          </p:cNvSpPr>
          <p:nvPr>
            <p:ph type="ftr" sz="quarter" idx="11"/>
          </p:nvPr>
        </p:nvSpPr>
        <p:spPr/>
        <p:txBody>
          <a:bodyPr/>
          <a:lstStyle/>
          <a:p>
            <a:r>
              <a:rPr lang="en-US" smtClean="0"/>
              <a:t>W07-S1-Enum&amp;Annotations</a:t>
            </a:r>
            <a:endParaRPr lang="en-US" dirty="0"/>
          </a:p>
        </p:txBody>
      </p:sp>
      <p:sp>
        <p:nvSpPr>
          <p:cNvPr id="6" name="Slide Number Placeholder 5"/>
          <p:cNvSpPr>
            <a:spLocks noGrp="1"/>
          </p:cNvSpPr>
          <p:nvPr>
            <p:ph type="sldNum" sz="quarter" idx="12"/>
          </p:nvPr>
        </p:nvSpPr>
        <p:spPr/>
        <p:txBody>
          <a:bodyPr/>
          <a:lstStyle/>
          <a:p>
            <a:fld id="{FEBFCDD1-2A6C-4CE6-8C5E-93CB05E3FD4A}" type="slidenum">
              <a:rPr lang="en-US" smtClean="0"/>
              <a:pPr/>
              <a:t>2</a:t>
            </a:fld>
            <a:endParaRPr lang="en-US"/>
          </a:p>
        </p:txBody>
      </p:sp>
    </p:spTree>
    <p:extLst>
      <p:ext uri="{BB962C8B-B14F-4D97-AF65-F5344CB8AC3E}">
        <p14:creationId xmlns:p14="http://schemas.microsoft.com/office/powerpoint/2010/main" val="40719841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67FDF72-3A70-44A7-8F00-6E66A5B3F4DE}" type="slidenum">
              <a:rPr lang="en-US" altLang="en-US"/>
              <a:pPr/>
              <a:t>20</a:t>
            </a:fld>
            <a:endParaRPr lang="en-US" altLang="en-US"/>
          </a:p>
        </p:txBody>
      </p:sp>
      <p:sp>
        <p:nvSpPr>
          <p:cNvPr id="5" name="Footer Placeholder 4"/>
          <p:cNvSpPr>
            <a:spLocks noGrp="1"/>
          </p:cNvSpPr>
          <p:nvPr>
            <p:ph type="ftr" sz="quarter" idx="11"/>
          </p:nvPr>
        </p:nvSpPr>
        <p:spPr/>
        <p:txBody>
          <a:bodyPr/>
          <a:lstStyle/>
          <a:p>
            <a:r>
              <a:rPr lang="en-US" altLang="en-US" smtClean="0"/>
              <a:t>W07-S1-Enum&amp;Annotations</a:t>
            </a:r>
            <a:endParaRPr lang="en-US" altLang="en-US"/>
          </a:p>
        </p:txBody>
      </p:sp>
      <p:sp>
        <p:nvSpPr>
          <p:cNvPr id="539650"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a:t>Benefit</a:t>
            </a:r>
          </a:p>
        </p:txBody>
      </p:sp>
      <p:sp>
        <p:nvSpPr>
          <p:cNvPr id="539651" name="Rectangle 3"/>
          <p:cNvSpPr>
            <a:spLocks noGrp="1" noChangeArrowheads="1"/>
          </p:cNvSpPr>
          <p:nvPr>
            <p:ph type="body" idx="1"/>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fontScale="92500"/>
          </a:bodyPr>
          <a:lstStyle/>
          <a:p>
            <a:r>
              <a:rPr lang="en-US" altLang="en-US" sz="2800" b="1" dirty="0"/>
              <a:t>Information for the compiler</a:t>
            </a:r>
            <a:r>
              <a:rPr lang="en-US" altLang="en-US" sz="2800" dirty="0"/>
              <a:t> — Annotations can be used by the compiler to detect errors or suppress warnings.</a:t>
            </a:r>
          </a:p>
          <a:p>
            <a:r>
              <a:rPr lang="en-US" altLang="en-US" sz="2800" b="1" dirty="0"/>
              <a:t>Compiler-time and deployment-time processing</a:t>
            </a:r>
            <a:r>
              <a:rPr lang="en-US" altLang="en-US" sz="2800" dirty="0"/>
              <a:t> — Software tools can process annotation information to generate code, XML files, and so forth</a:t>
            </a:r>
            <a:r>
              <a:rPr lang="en-US" altLang="en-US" sz="2800" dirty="0" smtClean="0"/>
              <a:t>. </a:t>
            </a:r>
            <a:r>
              <a:rPr lang="en-US" sz="2800" dirty="0"/>
              <a:t>Building the software is typically done by an automatic build tool like Apache Ant or Apache Maven. Build tools may scan your Java code for specific annotations and generate source code or other files based on these annotations</a:t>
            </a:r>
            <a:endParaRPr lang="en-US" altLang="en-US" sz="2800" dirty="0"/>
          </a:p>
          <a:p>
            <a:r>
              <a:rPr lang="en-US" altLang="en-US" sz="2800" b="1" dirty="0"/>
              <a:t>Runtime processing</a:t>
            </a:r>
            <a:r>
              <a:rPr lang="en-US" altLang="en-US" sz="2800" dirty="0"/>
              <a:t> — Some annotations are available to be examined at runtime. </a:t>
            </a:r>
          </a:p>
          <a:p>
            <a:endParaRPr lang="en-US" altLang="en-US" sz="2800" dirty="0"/>
          </a:p>
        </p:txBody>
      </p:sp>
    </p:spTree>
    <p:extLst>
      <p:ext uri="{BB962C8B-B14F-4D97-AF65-F5344CB8AC3E}">
        <p14:creationId xmlns:p14="http://schemas.microsoft.com/office/powerpoint/2010/main" val="36555930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Annotation Basic</a:t>
            </a:r>
            <a:endParaRPr lang="en-US" dirty="0"/>
          </a:p>
        </p:txBody>
      </p:sp>
      <p:sp>
        <p:nvSpPr>
          <p:cNvPr id="3" name="Content Placeholder 2"/>
          <p:cNvSpPr>
            <a:spLocks noGrp="1"/>
          </p:cNvSpPr>
          <p:nvPr>
            <p:ph idx="1"/>
          </p:nvPr>
        </p:nvSpPr>
        <p:spPr/>
        <p:txBody>
          <a:bodyPr/>
          <a:lstStyle/>
          <a:p>
            <a:r>
              <a:rPr lang="en-US" dirty="0"/>
              <a:t>A Java annotation in its shortest form looks like this</a:t>
            </a:r>
            <a:r>
              <a:rPr lang="en-US" dirty="0" smtClean="0"/>
              <a:t>:</a:t>
            </a:r>
          </a:p>
          <a:p>
            <a:endParaRPr lang="en-US" dirty="0"/>
          </a:p>
          <a:p>
            <a:r>
              <a:rPr lang="en-US" dirty="0"/>
              <a:t>The @ character signals to the compiler that this is an annotation. The name following the @ character is the name of the annotation. In the example above the annotation name is Entity.</a:t>
            </a:r>
          </a:p>
        </p:txBody>
      </p:sp>
      <p:sp>
        <p:nvSpPr>
          <p:cNvPr id="4" name="Footer Placeholder 3"/>
          <p:cNvSpPr>
            <a:spLocks noGrp="1"/>
          </p:cNvSpPr>
          <p:nvPr>
            <p:ph type="ftr" sz="quarter" idx="11"/>
          </p:nvPr>
        </p:nvSpPr>
        <p:spPr/>
        <p:txBody>
          <a:bodyPr/>
          <a:lstStyle/>
          <a:p>
            <a:r>
              <a:rPr lang="en-US" smtClean="0"/>
              <a:t>W07-S1-Enum&amp;Annotations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21</a:t>
            </a:fld>
            <a:endParaRPr lang="en-US"/>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286000"/>
            <a:ext cx="4628029"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437949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Annotation </a:t>
            </a:r>
            <a:r>
              <a:rPr lang="en-US" dirty="0" smtClean="0"/>
              <a:t>Elements</a:t>
            </a:r>
            <a:endParaRPr lang="en-US" dirty="0"/>
          </a:p>
        </p:txBody>
      </p:sp>
      <p:sp>
        <p:nvSpPr>
          <p:cNvPr id="3" name="Content Placeholder 2"/>
          <p:cNvSpPr>
            <a:spLocks noGrp="1"/>
          </p:cNvSpPr>
          <p:nvPr>
            <p:ph idx="1"/>
          </p:nvPr>
        </p:nvSpPr>
        <p:spPr/>
        <p:txBody>
          <a:bodyPr>
            <a:normAutofit/>
          </a:bodyPr>
          <a:lstStyle/>
          <a:p>
            <a:r>
              <a:rPr lang="en-US" sz="2400" dirty="0"/>
              <a:t> </a:t>
            </a:r>
            <a:r>
              <a:rPr lang="en-US" sz="2400" dirty="0" smtClean="0"/>
              <a:t>A Java </a:t>
            </a:r>
            <a:r>
              <a:rPr lang="en-US" sz="2400" dirty="0"/>
              <a:t>annotation can have elements for which you can set values. An element is like an attribute or parameter. Here is an example of a Java annotation with an element</a:t>
            </a:r>
            <a:r>
              <a:rPr lang="en-US" sz="2400" dirty="0" smtClean="0"/>
              <a:t>:</a:t>
            </a:r>
          </a:p>
          <a:p>
            <a:pPr marL="0" indent="0">
              <a:buNone/>
            </a:pPr>
            <a:endParaRPr lang="en-US" sz="2400" dirty="0" smtClean="0"/>
          </a:p>
          <a:p>
            <a:r>
              <a:rPr lang="en-US" sz="2400" dirty="0" smtClean="0"/>
              <a:t>The </a:t>
            </a:r>
            <a:r>
              <a:rPr lang="en-US" sz="2400" dirty="0"/>
              <a:t>annotation in this example contains a single element named </a:t>
            </a:r>
            <a:r>
              <a:rPr lang="en-US" sz="2400" dirty="0" err="1"/>
              <a:t>tableName</a:t>
            </a:r>
            <a:r>
              <a:rPr lang="en-US" sz="2400" dirty="0"/>
              <a:t>, with the value set to vehicles. Elements are enclosed inside the parentheses after the annotation name. Annotations without elements do not need the parentheses.</a:t>
            </a:r>
          </a:p>
          <a:p>
            <a:r>
              <a:rPr lang="en-US" sz="2400" dirty="0"/>
              <a:t>An annotation can contain multiple elements. Here is a multiple element Java annotation example:</a:t>
            </a:r>
          </a:p>
          <a:p>
            <a:pPr marL="0" indent="0">
              <a:buNone/>
            </a:pPr>
            <a:endParaRPr lang="en-US" sz="2400" dirty="0"/>
          </a:p>
          <a:p>
            <a:endParaRPr lang="en-US" sz="2400" dirty="0"/>
          </a:p>
        </p:txBody>
      </p:sp>
      <p:sp>
        <p:nvSpPr>
          <p:cNvPr id="4" name="Footer Placeholder 3"/>
          <p:cNvSpPr>
            <a:spLocks noGrp="1"/>
          </p:cNvSpPr>
          <p:nvPr>
            <p:ph type="ftr" sz="quarter" idx="11"/>
          </p:nvPr>
        </p:nvSpPr>
        <p:spPr/>
        <p:txBody>
          <a:bodyPr/>
          <a:lstStyle/>
          <a:p>
            <a:r>
              <a:rPr lang="en-US" dirty="0" smtClean="0"/>
              <a:t>W07-S1-Enum&amp;Annotations</a:t>
            </a:r>
            <a:endParaRPr lang="en-US" dirty="0"/>
          </a:p>
        </p:txBody>
      </p:sp>
      <p:sp>
        <p:nvSpPr>
          <p:cNvPr id="5" name="Slide Number Placeholder 4"/>
          <p:cNvSpPr>
            <a:spLocks noGrp="1"/>
          </p:cNvSpPr>
          <p:nvPr>
            <p:ph type="sldNum" sz="quarter" idx="12"/>
          </p:nvPr>
        </p:nvSpPr>
        <p:spPr/>
        <p:txBody>
          <a:bodyPr/>
          <a:lstStyle/>
          <a:p>
            <a:fld id="{FEBFCDD1-2A6C-4CE6-8C5E-93CB05E3FD4A}" type="slidenum">
              <a:rPr lang="en-US" smtClean="0"/>
              <a:pPr/>
              <a:t>22</a:t>
            </a:fld>
            <a:endParaRPr lang="en-US"/>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2362200"/>
            <a:ext cx="464574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5556250"/>
            <a:ext cx="8072041" cy="546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870746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Annotation </a:t>
            </a:r>
            <a:r>
              <a:rPr lang="en-US" dirty="0" smtClean="0"/>
              <a:t>Placement</a:t>
            </a:r>
            <a:endParaRPr lang="en-US" dirty="0"/>
          </a:p>
        </p:txBody>
      </p:sp>
      <p:sp>
        <p:nvSpPr>
          <p:cNvPr id="3" name="Content Placeholder 2"/>
          <p:cNvSpPr>
            <a:spLocks noGrp="1"/>
          </p:cNvSpPr>
          <p:nvPr>
            <p:ph idx="1"/>
          </p:nvPr>
        </p:nvSpPr>
        <p:spPr>
          <a:xfrm>
            <a:off x="457200" y="1143000"/>
            <a:ext cx="2819400" cy="4983163"/>
          </a:xfrm>
        </p:spPr>
        <p:txBody>
          <a:bodyPr>
            <a:normAutofit fontScale="92500"/>
          </a:bodyPr>
          <a:lstStyle/>
          <a:p>
            <a:r>
              <a:rPr lang="en-US" sz="2400" dirty="0"/>
              <a:t>You can place Java annotations above classes, interfaces, methods, method parameters, fields and local variables. </a:t>
            </a:r>
            <a:endParaRPr lang="en-US" sz="2400" dirty="0" smtClean="0"/>
          </a:p>
          <a:p>
            <a:r>
              <a:rPr lang="en-US" sz="2400" dirty="0" smtClean="0"/>
              <a:t>Here </a:t>
            </a:r>
            <a:r>
              <a:rPr lang="en-US" sz="2400" dirty="0"/>
              <a:t>is </a:t>
            </a:r>
            <a:r>
              <a:rPr lang="en-US" sz="2400" dirty="0" smtClean="0"/>
              <a:t>an example </a:t>
            </a:r>
            <a:r>
              <a:rPr lang="en-US" sz="2400" dirty="0"/>
              <a:t>with annotations above both the class, fields, methods, parameters and local variables:</a:t>
            </a:r>
          </a:p>
        </p:txBody>
      </p:sp>
      <p:sp>
        <p:nvSpPr>
          <p:cNvPr id="4" name="Footer Placeholder 3"/>
          <p:cNvSpPr>
            <a:spLocks noGrp="1"/>
          </p:cNvSpPr>
          <p:nvPr>
            <p:ph type="ftr" sz="quarter" idx="11"/>
          </p:nvPr>
        </p:nvSpPr>
        <p:spPr/>
        <p:txBody>
          <a:bodyPr/>
          <a:lstStyle/>
          <a:p>
            <a:r>
              <a:rPr lang="en-US" smtClean="0"/>
              <a:t>W07-S1-Enum&amp;Annotations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23</a:t>
            </a:fld>
            <a:endParaRPr lang="en-US"/>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1143000"/>
            <a:ext cx="4552950" cy="472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305922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Built-in Java </a:t>
            </a:r>
            <a:r>
              <a:rPr lang="en-US" dirty="0" smtClean="0"/>
              <a:t>Annotations</a:t>
            </a:r>
            <a:endParaRPr lang="en-US" dirty="0"/>
          </a:p>
        </p:txBody>
      </p:sp>
      <p:sp>
        <p:nvSpPr>
          <p:cNvPr id="3" name="Content Placeholder 2"/>
          <p:cNvSpPr>
            <a:spLocks noGrp="1"/>
          </p:cNvSpPr>
          <p:nvPr>
            <p:ph idx="1"/>
          </p:nvPr>
        </p:nvSpPr>
        <p:spPr/>
        <p:txBody>
          <a:bodyPr>
            <a:normAutofit fontScale="70000" lnSpcReduction="20000"/>
          </a:bodyPr>
          <a:lstStyle/>
          <a:p>
            <a:r>
              <a:rPr lang="en-US" dirty="0"/>
              <a:t>Java comes with three built-in annotations which are used to give the Java compiler instructions. These annotations are:</a:t>
            </a:r>
          </a:p>
          <a:p>
            <a:pPr lvl="1"/>
            <a:r>
              <a:rPr lang="en-US" dirty="0"/>
              <a:t>@</a:t>
            </a:r>
            <a:r>
              <a:rPr lang="en-US" dirty="0" smtClean="0"/>
              <a:t>Deprecated</a:t>
            </a:r>
          </a:p>
          <a:p>
            <a:pPr marL="457200" lvl="1" indent="0">
              <a:buNone/>
            </a:pPr>
            <a:r>
              <a:rPr lang="en-US" dirty="0"/>
              <a:t>The @Deprecated annotation is used to mark a class, method or field as deprecated, meaning it should no longer be used. If your code uses deprecated classes, methods or fields, the compiler will give you a warning. </a:t>
            </a:r>
          </a:p>
          <a:p>
            <a:pPr lvl="1"/>
            <a:r>
              <a:rPr lang="en-US" dirty="0"/>
              <a:t>@</a:t>
            </a:r>
            <a:r>
              <a:rPr lang="en-US" dirty="0" smtClean="0"/>
              <a:t>Override</a:t>
            </a:r>
          </a:p>
          <a:p>
            <a:pPr marL="457200" lvl="1" indent="0">
              <a:buNone/>
            </a:pPr>
            <a:r>
              <a:rPr lang="en-US" dirty="0"/>
              <a:t>The @Override Java annotation is used above methods that override methods in a superclass. If the method does not match a method in the superclass, the compiler will give you an error.</a:t>
            </a:r>
          </a:p>
          <a:p>
            <a:pPr lvl="1"/>
            <a:r>
              <a:rPr lang="en-US" dirty="0"/>
              <a:t>@</a:t>
            </a:r>
            <a:r>
              <a:rPr lang="en-US" dirty="0" err="1" smtClean="0"/>
              <a:t>SuppressWarnings</a:t>
            </a:r>
            <a:endParaRPr lang="en-US" dirty="0" smtClean="0"/>
          </a:p>
          <a:p>
            <a:pPr marL="457200" lvl="1" indent="0">
              <a:buNone/>
            </a:pPr>
            <a:r>
              <a:rPr lang="en-US" dirty="0"/>
              <a:t>The @</a:t>
            </a:r>
            <a:r>
              <a:rPr lang="en-US" dirty="0" err="1"/>
              <a:t>SuppressWarnings</a:t>
            </a:r>
            <a:r>
              <a:rPr lang="en-US" dirty="0"/>
              <a:t> annotation makes the compiler suppress warnings for a given method. For instance, if a method calls a deprecated method, or makes an insecure type cast, the compiler may generate a warning. </a:t>
            </a:r>
          </a:p>
          <a:p>
            <a:endParaRPr lang="en-US" dirty="0"/>
          </a:p>
        </p:txBody>
      </p:sp>
      <p:sp>
        <p:nvSpPr>
          <p:cNvPr id="4" name="Footer Placeholder 3"/>
          <p:cNvSpPr>
            <a:spLocks noGrp="1"/>
          </p:cNvSpPr>
          <p:nvPr>
            <p:ph type="ftr" sz="quarter" idx="11"/>
          </p:nvPr>
        </p:nvSpPr>
        <p:spPr/>
        <p:txBody>
          <a:bodyPr/>
          <a:lstStyle/>
          <a:p>
            <a:r>
              <a:rPr lang="en-US" smtClean="0"/>
              <a:t>W07-S1-Enum&amp;Annotations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24</a:t>
            </a:fld>
            <a:endParaRPr lang="en-US"/>
          </a:p>
        </p:txBody>
      </p:sp>
    </p:spTree>
    <p:extLst>
      <p:ext uri="{BB962C8B-B14F-4D97-AF65-F5344CB8AC3E}">
        <p14:creationId xmlns:p14="http://schemas.microsoft.com/office/powerpoint/2010/main" val="705672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Creating Your Own </a:t>
            </a:r>
            <a:r>
              <a:rPr lang="en-US" dirty="0" smtClean="0"/>
              <a:t>Annotations [1]</a:t>
            </a:r>
            <a:endParaRPr lang="en-US" dirty="0"/>
          </a:p>
        </p:txBody>
      </p:sp>
      <p:sp>
        <p:nvSpPr>
          <p:cNvPr id="3" name="Content Placeholder 2"/>
          <p:cNvSpPr>
            <a:spLocks noGrp="1"/>
          </p:cNvSpPr>
          <p:nvPr>
            <p:ph idx="1"/>
          </p:nvPr>
        </p:nvSpPr>
        <p:spPr/>
        <p:txBody>
          <a:bodyPr>
            <a:noAutofit/>
          </a:bodyPr>
          <a:lstStyle/>
          <a:p>
            <a:r>
              <a:rPr lang="en-US" sz="2400" dirty="0"/>
              <a:t>It is possible to create your own (custom) Java annotations. Annotations are defined in their own file, just like a Java class or interface</a:t>
            </a:r>
            <a:r>
              <a:rPr lang="en-US" sz="2400" dirty="0" smtClean="0"/>
              <a:t>.</a:t>
            </a:r>
          </a:p>
          <a:p>
            <a:r>
              <a:rPr lang="en-US" sz="2400" dirty="0" smtClean="0"/>
              <a:t>Here </a:t>
            </a:r>
            <a:r>
              <a:rPr lang="en-US" sz="2400" dirty="0"/>
              <a:t>is custom Java annotation example</a:t>
            </a:r>
            <a:r>
              <a:rPr lang="en-US" sz="2400" dirty="0" smtClean="0"/>
              <a:t>:</a:t>
            </a:r>
          </a:p>
          <a:p>
            <a:endParaRPr lang="en-US" sz="2400" dirty="0" smtClean="0"/>
          </a:p>
          <a:p>
            <a:endParaRPr lang="en-US" sz="2400" dirty="0"/>
          </a:p>
          <a:p>
            <a:endParaRPr lang="en-US" sz="2400" dirty="0" smtClean="0"/>
          </a:p>
          <a:p>
            <a:endParaRPr lang="en-US" sz="2400" dirty="0"/>
          </a:p>
          <a:p>
            <a:r>
              <a:rPr lang="en-US" sz="2400" dirty="0"/>
              <a:t>This example defines an annotation called </a:t>
            </a:r>
            <a:r>
              <a:rPr lang="en-US" sz="2400" dirty="0" err="1"/>
              <a:t>MyAnnotation</a:t>
            </a:r>
            <a:r>
              <a:rPr lang="en-US" sz="2400" dirty="0"/>
              <a:t> which has four elements. Notice the @</a:t>
            </a:r>
            <a:r>
              <a:rPr lang="en-US" sz="2400" dirty="0" smtClean="0"/>
              <a:t>interface keyword</a:t>
            </a:r>
            <a:r>
              <a:rPr lang="en-US" sz="2400" dirty="0"/>
              <a:t>. This signals to the Java compiler that this is a Java annotation definition.</a:t>
            </a:r>
          </a:p>
        </p:txBody>
      </p:sp>
      <p:sp>
        <p:nvSpPr>
          <p:cNvPr id="4" name="Footer Placeholder 3"/>
          <p:cNvSpPr>
            <a:spLocks noGrp="1"/>
          </p:cNvSpPr>
          <p:nvPr>
            <p:ph type="ftr" sz="quarter" idx="11"/>
          </p:nvPr>
        </p:nvSpPr>
        <p:spPr/>
        <p:txBody>
          <a:bodyPr/>
          <a:lstStyle/>
          <a:p>
            <a:r>
              <a:rPr lang="en-US" smtClean="0"/>
              <a:t>W07-S1-Enum&amp;Annotations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25</a:t>
            </a:fld>
            <a:endParaRPr lang="en-US"/>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638" y="2819400"/>
            <a:ext cx="3420762" cy="167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78100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Creating Your Own </a:t>
            </a:r>
            <a:r>
              <a:rPr lang="en-US" dirty="0" smtClean="0"/>
              <a:t>Annotations [2]</a:t>
            </a:r>
            <a:endParaRPr lang="en-US" dirty="0"/>
          </a:p>
        </p:txBody>
      </p:sp>
      <p:sp>
        <p:nvSpPr>
          <p:cNvPr id="3" name="Content Placeholder 2"/>
          <p:cNvSpPr>
            <a:spLocks noGrp="1"/>
          </p:cNvSpPr>
          <p:nvPr>
            <p:ph idx="1"/>
          </p:nvPr>
        </p:nvSpPr>
        <p:spPr/>
        <p:txBody>
          <a:bodyPr>
            <a:normAutofit/>
          </a:bodyPr>
          <a:lstStyle/>
          <a:p>
            <a:r>
              <a:rPr lang="en-US" sz="2800" dirty="0"/>
              <a:t>Notice that each element is defined similarly to a method definition in an interface. It has a data type and a name. You can use all primitive data types as element data types. You can also use arrays as data type. You cannot use complex objects as data type.</a:t>
            </a:r>
          </a:p>
          <a:p>
            <a:r>
              <a:rPr lang="en-US" sz="2800" dirty="0"/>
              <a:t>To use the above annotation, you could use code like this:</a:t>
            </a:r>
          </a:p>
          <a:p>
            <a:endParaRPr lang="en-US" sz="2800" dirty="0"/>
          </a:p>
        </p:txBody>
      </p:sp>
      <p:sp>
        <p:nvSpPr>
          <p:cNvPr id="4" name="Footer Placeholder 3"/>
          <p:cNvSpPr>
            <a:spLocks noGrp="1"/>
          </p:cNvSpPr>
          <p:nvPr>
            <p:ph type="ftr" sz="quarter" idx="11"/>
          </p:nvPr>
        </p:nvSpPr>
        <p:spPr/>
        <p:txBody>
          <a:bodyPr/>
          <a:lstStyle/>
          <a:p>
            <a:r>
              <a:rPr lang="en-US" smtClean="0"/>
              <a:t>W07-S1-Enum&amp;Annotations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26</a:t>
            </a:fld>
            <a:endParaRPr lang="en-US"/>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4186238"/>
            <a:ext cx="3124200" cy="1590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404378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0"/>
          </p:nvPr>
        </p:nvSpPr>
        <p:spPr/>
        <p:txBody>
          <a:bodyPr/>
          <a:lstStyle/>
          <a:p>
            <a:fld id="{497178A5-A295-4AAE-8882-87844C9DB1C1}" type="slidenum">
              <a:rPr lang="en-US" altLang="en-US"/>
              <a:pPr/>
              <a:t>27</a:t>
            </a:fld>
            <a:endParaRPr lang="en-US" altLang="en-US"/>
          </a:p>
        </p:txBody>
      </p:sp>
      <p:sp>
        <p:nvSpPr>
          <p:cNvPr id="7" name="Footer Placeholder 4"/>
          <p:cNvSpPr>
            <a:spLocks noGrp="1"/>
          </p:cNvSpPr>
          <p:nvPr>
            <p:ph type="ftr" sz="quarter" idx="11"/>
          </p:nvPr>
        </p:nvSpPr>
        <p:spPr/>
        <p:txBody>
          <a:bodyPr/>
          <a:lstStyle/>
          <a:p>
            <a:r>
              <a:rPr lang="en-US" altLang="en-US" smtClean="0"/>
              <a:t>W07-S1-Enum&amp;Annotations</a:t>
            </a:r>
            <a:endParaRPr lang="en-US" altLang="en-US"/>
          </a:p>
        </p:txBody>
      </p:sp>
      <p:sp>
        <p:nvSpPr>
          <p:cNvPr id="540674"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a:t>Contoh</a:t>
            </a:r>
          </a:p>
        </p:txBody>
      </p:sp>
      <p:sp>
        <p:nvSpPr>
          <p:cNvPr id="540675" name="Rectangle 3"/>
          <p:cNvSpPr>
            <a:spLocks noGrp="1" noChangeArrowheads="1"/>
          </p:cNvSpPr>
          <p:nvPr>
            <p:ph type="body" idx="1"/>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ltLang="en-US"/>
          </a:p>
        </p:txBody>
      </p:sp>
      <p:sp>
        <p:nvSpPr>
          <p:cNvPr id="540677" name="Text Box 5"/>
          <p:cNvSpPr txBox="1">
            <a:spLocks noChangeArrowheads="1"/>
          </p:cNvSpPr>
          <p:nvPr/>
        </p:nvSpPr>
        <p:spPr bwMode="auto">
          <a:xfrm>
            <a:off x="457200" y="1087438"/>
            <a:ext cx="6978650" cy="22987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Courier New" pitchFamily="49" charset="0"/>
              </a:rPr>
              <a:t>@interface ClassPreamble { </a:t>
            </a:r>
          </a:p>
          <a:p>
            <a:r>
              <a:rPr lang="en-US" altLang="en-US">
                <a:latin typeface="Courier New" pitchFamily="49" charset="0"/>
              </a:rPr>
              <a:t>	String author(); </a:t>
            </a:r>
          </a:p>
          <a:p>
            <a:r>
              <a:rPr lang="en-US" altLang="en-US">
                <a:latin typeface="Courier New" pitchFamily="49" charset="0"/>
              </a:rPr>
              <a:t>	String date();</a:t>
            </a:r>
          </a:p>
          <a:p>
            <a:r>
              <a:rPr lang="en-US" altLang="en-US">
                <a:latin typeface="Courier New" pitchFamily="49" charset="0"/>
              </a:rPr>
              <a:t>	int currentRevision() default 1; </a:t>
            </a:r>
          </a:p>
          <a:p>
            <a:r>
              <a:rPr lang="en-US" altLang="en-US">
                <a:latin typeface="Courier New" pitchFamily="49" charset="0"/>
              </a:rPr>
              <a:t>	String lastModified() default "N/A"; </a:t>
            </a:r>
          </a:p>
          <a:p>
            <a:r>
              <a:rPr lang="en-US" altLang="en-US">
                <a:latin typeface="Courier New" pitchFamily="49" charset="0"/>
              </a:rPr>
              <a:t>	String lastModifiedBy() default "N/A"; </a:t>
            </a:r>
            <a:br>
              <a:rPr lang="en-US" altLang="en-US">
                <a:latin typeface="Courier New" pitchFamily="49" charset="0"/>
              </a:rPr>
            </a:br>
            <a:r>
              <a:rPr lang="en-US" altLang="en-US">
                <a:latin typeface="Courier New" pitchFamily="49" charset="0"/>
              </a:rPr>
              <a:t>	String[] reviewers(); // Note use of array </a:t>
            </a:r>
          </a:p>
          <a:p>
            <a:r>
              <a:rPr lang="en-US" altLang="en-US">
                <a:latin typeface="Courier New" pitchFamily="49" charset="0"/>
              </a:rPr>
              <a:t>} </a:t>
            </a:r>
          </a:p>
        </p:txBody>
      </p:sp>
      <p:sp>
        <p:nvSpPr>
          <p:cNvPr id="540678" name="Text Box 6"/>
          <p:cNvSpPr txBox="1">
            <a:spLocks noChangeArrowheads="1"/>
          </p:cNvSpPr>
          <p:nvPr/>
        </p:nvSpPr>
        <p:spPr bwMode="auto">
          <a:xfrm>
            <a:off x="381000" y="3525838"/>
            <a:ext cx="9436100" cy="31226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Courier New" pitchFamily="49" charset="0"/>
              </a:rPr>
              <a:t>@ClassPreamble ( </a:t>
            </a:r>
          </a:p>
          <a:p>
            <a:r>
              <a:rPr lang="en-US" altLang="en-US">
                <a:latin typeface="Courier New" pitchFamily="49" charset="0"/>
              </a:rPr>
              <a:t>	author = "John Doe", </a:t>
            </a:r>
          </a:p>
          <a:p>
            <a:r>
              <a:rPr lang="en-US" altLang="en-US">
                <a:latin typeface="Courier New" pitchFamily="49" charset="0"/>
              </a:rPr>
              <a:t>	date = "3/17/2002", </a:t>
            </a:r>
          </a:p>
          <a:p>
            <a:r>
              <a:rPr lang="en-US" altLang="en-US">
                <a:latin typeface="Courier New" pitchFamily="49" charset="0"/>
              </a:rPr>
              <a:t>	currentRevision = 6, </a:t>
            </a:r>
          </a:p>
          <a:p>
            <a:r>
              <a:rPr lang="en-US" altLang="en-US">
                <a:latin typeface="Courier New" pitchFamily="49" charset="0"/>
              </a:rPr>
              <a:t>	lastModified = "4/12/2004", </a:t>
            </a:r>
          </a:p>
          <a:p>
            <a:r>
              <a:rPr lang="en-US" altLang="en-US">
                <a:latin typeface="Courier New" pitchFamily="49" charset="0"/>
              </a:rPr>
              <a:t>	lastModifiedBy = "Jane Doe“,</a:t>
            </a:r>
          </a:p>
          <a:p>
            <a:r>
              <a:rPr lang="en-US" altLang="en-US">
                <a:latin typeface="Courier New" pitchFamily="49" charset="0"/>
              </a:rPr>
              <a:t>	reviewers = {"Alice", "Bob", "Cindy"} // Note array notation </a:t>
            </a:r>
          </a:p>
          <a:p>
            <a:r>
              <a:rPr lang="en-US" altLang="en-US">
                <a:latin typeface="Courier New" pitchFamily="49" charset="0"/>
              </a:rPr>
              <a:t> ) </a:t>
            </a:r>
          </a:p>
          <a:p>
            <a:r>
              <a:rPr lang="en-US" altLang="en-US">
                <a:latin typeface="Courier New" pitchFamily="49" charset="0"/>
              </a:rPr>
              <a:t>public class Generation3List extends Generation2List { </a:t>
            </a:r>
          </a:p>
          <a:p>
            <a:r>
              <a:rPr lang="en-US" altLang="en-US">
                <a:latin typeface="Courier New" pitchFamily="49" charset="0"/>
              </a:rPr>
              <a:t> 	// class code goes here</a:t>
            </a:r>
          </a:p>
          <a:p>
            <a:r>
              <a:rPr lang="en-US" altLang="en-US">
                <a:latin typeface="Courier New" pitchFamily="49" charset="0"/>
              </a:rPr>
              <a:t> } </a:t>
            </a:r>
          </a:p>
        </p:txBody>
      </p:sp>
    </p:spTree>
    <p:extLst>
      <p:ext uri="{BB962C8B-B14F-4D97-AF65-F5344CB8AC3E}">
        <p14:creationId xmlns:p14="http://schemas.microsoft.com/office/powerpoint/2010/main" val="37286369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 O F</a:t>
            </a:r>
            <a:endParaRPr lang="en-US" dirty="0"/>
          </a:p>
        </p:txBody>
      </p:sp>
      <p:sp>
        <p:nvSpPr>
          <p:cNvPr id="3" name="Content Placeholder 2"/>
          <p:cNvSpPr>
            <a:spLocks noGrp="1"/>
          </p:cNvSpPr>
          <p:nvPr>
            <p:ph idx="1"/>
          </p:nvPr>
        </p:nvSpPr>
        <p:spPr/>
        <p:txBody>
          <a:bodyPr/>
          <a:lstStyle/>
          <a:p>
            <a:pPr marL="0" indent="0" algn="ctr">
              <a:buNone/>
            </a:pPr>
            <a:endParaRPr lang="en-US" b="1" dirty="0" smtClean="0"/>
          </a:p>
          <a:p>
            <a:pPr marL="0" indent="0" algn="ctr">
              <a:buNone/>
            </a:pPr>
            <a:endParaRPr lang="en-US" b="1" dirty="0" smtClean="0"/>
          </a:p>
          <a:p>
            <a:pPr marL="0" indent="0" algn="ctr">
              <a:buNone/>
            </a:pPr>
            <a:r>
              <a:rPr lang="en-US" b="1" i="1" dirty="0"/>
              <a:t>“Programming is fun</a:t>
            </a:r>
          </a:p>
          <a:p>
            <a:pPr marL="0" indent="0" algn="ctr">
              <a:buNone/>
            </a:pPr>
            <a:r>
              <a:rPr lang="en-US" b="1" i="1" dirty="0"/>
              <a:t>but only if you get it in a right-way” </a:t>
            </a:r>
            <a:endParaRPr lang="en-US" b="1" dirty="0"/>
          </a:p>
        </p:txBody>
      </p:sp>
      <p:sp>
        <p:nvSpPr>
          <p:cNvPr id="4" name="Footer Placeholder 3"/>
          <p:cNvSpPr>
            <a:spLocks noGrp="1"/>
          </p:cNvSpPr>
          <p:nvPr>
            <p:ph type="ftr" sz="quarter" idx="11"/>
          </p:nvPr>
        </p:nvSpPr>
        <p:spPr/>
        <p:txBody>
          <a:bodyPr/>
          <a:lstStyle/>
          <a:p>
            <a:r>
              <a:rPr lang="en-US" smtClean="0"/>
              <a:t>W07-S1-Enum&amp;Annotations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28</a:t>
            </a:fld>
            <a:endParaRPr lang="en-US"/>
          </a:p>
        </p:txBody>
      </p:sp>
    </p:spTree>
    <p:extLst>
      <p:ext uri="{BB962C8B-B14F-4D97-AF65-F5344CB8AC3E}">
        <p14:creationId xmlns:p14="http://schemas.microsoft.com/office/powerpoint/2010/main" val="9766350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2956ED0-C6B1-4F5F-94A1-7DB900E18BB9}" type="slidenum">
              <a:rPr lang="en-US" altLang="en-US"/>
              <a:pPr/>
              <a:t>3</a:t>
            </a:fld>
            <a:endParaRPr lang="en-US" altLang="en-US"/>
          </a:p>
        </p:txBody>
      </p:sp>
      <p:sp>
        <p:nvSpPr>
          <p:cNvPr id="5" name="Footer Placeholder 4"/>
          <p:cNvSpPr>
            <a:spLocks noGrp="1"/>
          </p:cNvSpPr>
          <p:nvPr>
            <p:ph type="ftr" sz="quarter" idx="11"/>
          </p:nvPr>
        </p:nvSpPr>
        <p:spPr/>
        <p:txBody>
          <a:bodyPr/>
          <a:lstStyle/>
          <a:p>
            <a:r>
              <a:rPr lang="en-US" altLang="en-US" smtClean="0"/>
              <a:t>W07-S1-Enum&amp;Annotations</a:t>
            </a:r>
            <a:endParaRPr lang="en-US" altLang="en-US"/>
          </a:p>
        </p:txBody>
      </p:sp>
      <p:sp>
        <p:nvSpPr>
          <p:cNvPr id="606210"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endParaRPr lang="en-US" altLang="en-US" dirty="0"/>
          </a:p>
        </p:txBody>
      </p:sp>
      <p:sp>
        <p:nvSpPr>
          <p:cNvPr id="606211" name="Rectangle 3"/>
          <p:cNvSpPr>
            <a:spLocks noGrp="1" noChangeArrowheads="1"/>
          </p:cNvSpPr>
          <p:nvPr>
            <p:ph type="body" idx="1"/>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ltLang="en-US" dirty="0"/>
          </a:p>
        </p:txBody>
      </p:sp>
      <p:sp>
        <p:nvSpPr>
          <p:cNvPr id="2" name="Rectangle 1"/>
          <p:cNvSpPr/>
          <p:nvPr/>
        </p:nvSpPr>
        <p:spPr>
          <a:xfrm>
            <a:off x="3657330" y="2967335"/>
            <a:ext cx="1829347" cy="923330"/>
          </a:xfrm>
          <a:prstGeom prst="rect">
            <a:avLst/>
          </a:prstGeom>
          <a:noFill/>
        </p:spPr>
        <p:txBody>
          <a:bodyPr wrap="none" lIns="91440" tIns="45720" rIns="91440" bIns="45720">
            <a:spAutoFit/>
          </a:bodyPr>
          <a:lstStyle/>
          <a:p>
            <a:pPr algn="ctr"/>
            <a:r>
              <a:rPr lang="en-US" sz="5400" b="1"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Enum</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874708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47B29A7F-452C-4693-93E4-C9B6B86861F1}" type="slidenum">
              <a:rPr lang="en-US" altLang="en-US"/>
              <a:pPr/>
              <a:t>4</a:t>
            </a:fld>
            <a:endParaRPr lang="en-US" altLang="en-US"/>
          </a:p>
        </p:txBody>
      </p:sp>
      <p:sp>
        <p:nvSpPr>
          <p:cNvPr id="5" name="Footer Placeholder 4"/>
          <p:cNvSpPr>
            <a:spLocks noGrp="1"/>
          </p:cNvSpPr>
          <p:nvPr>
            <p:ph type="ftr" sz="quarter" idx="11"/>
          </p:nvPr>
        </p:nvSpPr>
        <p:spPr/>
        <p:txBody>
          <a:bodyPr/>
          <a:lstStyle/>
          <a:p>
            <a:r>
              <a:rPr lang="en-US" altLang="en-US" smtClean="0"/>
              <a:t>W07-S1-Enum&amp;Annotations</a:t>
            </a:r>
            <a:endParaRPr lang="en-US" altLang="en-US"/>
          </a:p>
        </p:txBody>
      </p:sp>
      <p:sp>
        <p:nvSpPr>
          <p:cNvPr id="525314"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dirty="0" err="1"/>
              <a:t>Enum</a:t>
            </a:r>
            <a:r>
              <a:rPr lang="en-US" altLang="en-US" dirty="0"/>
              <a:t> types</a:t>
            </a:r>
          </a:p>
        </p:txBody>
      </p:sp>
      <p:sp>
        <p:nvSpPr>
          <p:cNvPr id="525315" name="Rectangle 3"/>
          <p:cNvSpPr>
            <a:spLocks noGrp="1" noChangeArrowheads="1"/>
          </p:cNvSpPr>
          <p:nvPr>
            <p:ph type="body" idx="1"/>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p>
            <a:r>
              <a:rPr lang="en-US" altLang="en-US" i="1" dirty="0" err="1"/>
              <a:t>Enum</a:t>
            </a:r>
            <a:r>
              <a:rPr lang="en-US" altLang="en-US" i="1" dirty="0"/>
              <a:t> </a:t>
            </a:r>
            <a:r>
              <a:rPr lang="en-US" altLang="en-US" dirty="0" err="1" smtClean="0"/>
              <a:t>adalah</a:t>
            </a:r>
            <a:r>
              <a:rPr lang="en-US" altLang="en-US" dirty="0" smtClean="0"/>
              <a:t> </a:t>
            </a:r>
            <a:r>
              <a:rPr lang="en-US" altLang="en-US" dirty="0" err="1" smtClean="0"/>
              <a:t>tipe</a:t>
            </a:r>
            <a:r>
              <a:rPr lang="en-US" altLang="en-US" dirty="0" smtClean="0"/>
              <a:t> </a:t>
            </a:r>
            <a:r>
              <a:rPr lang="en-US" altLang="en-US" dirty="0" err="1" smtClean="0"/>
              <a:t>khusus</a:t>
            </a:r>
            <a:r>
              <a:rPr lang="en-US" altLang="en-US" dirty="0" smtClean="0"/>
              <a:t> </a:t>
            </a:r>
            <a:r>
              <a:rPr lang="en-US" altLang="en-US" dirty="0" err="1" smtClean="0"/>
              <a:t>pada</a:t>
            </a:r>
            <a:r>
              <a:rPr lang="en-US" altLang="en-US" dirty="0" smtClean="0"/>
              <a:t> Java yang field-field </a:t>
            </a:r>
            <a:r>
              <a:rPr lang="en-US" altLang="en-US" dirty="0"/>
              <a:t>di </a:t>
            </a:r>
            <a:r>
              <a:rPr lang="en-US" altLang="en-US" dirty="0" err="1"/>
              <a:t>dalamnya</a:t>
            </a:r>
            <a:r>
              <a:rPr lang="en-US" altLang="en-US" dirty="0"/>
              <a:t> </a:t>
            </a:r>
            <a:r>
              <a:rPr lang="en-US" altLang="en-US" dirty="0" err="1"/>
              <a:t>terdiri</a:t>
            </a:r>
            <a:r>
              <a:rPr lang="en-US" altLang="en-US" dirty="0"/>
              <a:t> </a:t>
            </a:r>
            <a:r>
              <a:rPr lang="en-US" altLang="en-US" dirty="0" err="1"/>
              <a:t>dari</a:t>
            </a:r>
            <a:r>
              <a:rPr lang="en-US" altLang="en-US" dirty="0"/>
              <a:t> </a:t>
            </a:r>
            <a:r>
              <a:rPr lang="en-US" altLang="en-US" dirty="0" err="1"/>
              <a:t>sejumlah</a:t>
            </a:r>
            <a:r>
              <a:rPr lang="en-US" altLang="en-US" dirty="0"/>
              <a:t> </a:t>
            </a:r>
            <a:r>
              <a:rPr lang="en-US" altLang="en-US" dirty="0" err="1"/>
              <a:t>konstanta</a:t>
            </a:r>
            <a:r>
              <a:rPr lang="en-US" altLang="en-US" dirty="0" smtClean="0"/>
              <a:t>. </a:t>
            </a:r>
            <a:r>
              <a:rPr lang="en-US" altLang="en-US" dirty="0" err="1" smtClean="0"/>
              <a:t>Sebuah</a:t>
            </a:r>
            <a:r>
              <a:rPr lang="en-US" altLang="en-US" dirty="0" smtClean="0"/>
              <a:t> </a:t>
            </a:r>
            <a:r>
              <a:rPr lang="en-US" i="1" dirty="0" err="1" smtClean="0"/>
              <a:t>enum</a:t>
            </a:r>
            <a:r>
              <a:rPr lang="en-US" i="1" dirty="0" smtClean="0"/>
              <a:t> </a:t>
            </a:r>
            <a:r>
              <a:rPr lang="en-US" dirty="0" err="1" smtClean="0"/>
              <a:t>dapat</a:t>
            </a:r>
            <a:r>
              <a:rPr lang="en-US" dirty="0" smtClean="0"/>
              <a:t> </a:t>
            </a:r>
            <a:r>
              <a:rPr lang="en-US" dirty="0" err="1" smtClean="0"/>
              <a:t>terdiri</a:t>
            </a:r>
            <a:r>
              <a:rPr lang="en-US" dirty="0" smtClean="0"/>
              <a:t> </a:t>
            </a:r>
            <a:r>
              <a:rPr lang="en-US" dirty="0" err="1" smtClean="0"/>
              <a:t>dari</a:t>
            </a:r>
            <a:r>
              <a:rPr lang="en-US" dirty="0" smtClean="0"/>
              <a:t> </a:t>
            </a:r>
            <a:r>
              <a:rPr lang="en-US" dirty="0" err="1" smtClean="0"/>
              <a:t>konstanta</a:t>
            </a:r>
            <a:r>
              <a:rPr lang="en-US" dirty="0" smtClean="0"/>
              <a:t>, </a:t>
            </a:r>
            <a:r>
              <a:rPr lang="en-US" i="1" dirty="0"/>
              <a:t>methods </a:t>
            </a:r>
            <a:r>
              <a:rPr lang="en-US" dirty="0" err="1" smtClean="0"/>
              <a:t>dan</a:t>
            </a:r>
            <a:r>
              <a:rPr lang="en-US" dirty="0"/>
              <a:t> </a:t>
            </a:r>
            <a:r>
              <a:rPr lang="en-US" dirty="0" err="1" smtClean="0"/>
              <a:t>lainnya</a:t>
            </a:r>
            <a:r>
              <a:rPr lang="en-US" dirty="0" smtClean="0"/>
              <a:t>.</a:t>
            </a:r>
          </a:p>
          <a:p>
            <a:r>
              <a:rPr lang="en-US" dirty="0"/>
              <a:t>More precisely, a Java </a:t>
            </a:r>
            <a:r>
              <a:rPr lang="en-US" dirty="0" err="1"/>
              <a:t>enum</a:t>
            </a:r>
            <a:r>
              <a:rPr lang="en-US" dirty="0"/>
              <a:t> type is a special kind of Java class</a:t>
            </a:r>
            <a:endParaRPr lang="en-US" altLang="en-US" dirty="0"/>
          </a:p>
          <a:p>
            <a:endParaRPr lang="en-US" altLang="en-US" dirty="0"/>
          </a:p>
        </p:txBody>
      </p:sp>
    </p:spTree>
    <p:extLst>
      <p:ext uri="{BB962C8B-B14F-4D97-AF65-F5344CB8AC3E}">
        <p14:creationId xmlns:p14="http://schemas.microsoft.com/office/powerpoint/2010/main" val="8382864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400" dirty="0"/>
              <a:t>Here is a simple Java </a:t>
            </a:r>
            <a:r>
              <a:rPr lang="en-US" sz="2400" dirty="0" err="1"/>
              <a:t>enum</a:t>
            </a:r>
            <a:r>
              <a:rPr lang="en-US" sz="2400" dirty="0"/>
              <a:t> example</a:t>
            </a:r>
            <a:r>
              <a:rPr lang="en-US" sz="2400" dirty="0" smtClean="0"/>
              <a:t>:</a:t>
            </a:r>
          </a:p>
          <a:p>
            <a:pPr marL="0" indent="0">
              <a:buNone/>
            </a:pPr>
            <a:endParaRPr lang="en-US" sz="2400" dirty="0" smtClean="0"/>
          </a:p>
          <a:p>
            <a:pPr marL="0" indent="0">
              <a:buNone/>
            </a:pPr>
            <a:endParaRPr lang="en-US" altLang="en-US" sz="2400" dirty="0" smtClean="0"/>
          </a:p>
          <a:p>
            <a:r>
              <a:rPr lang="en-US" sz="2400" dirty="0" smtClean="0"/>
              <a:t>Notice that the </a:t>
            </a:r>
            <a:r>
              <a:rPr lang="en-US" sz="2400" dirty="0"/>
              <a:t>Java </a:t>
            </a:r>
            <a:r>
              <a:rPr lang="en-US" sz="2400" dirty="0" err="1"/>
              <a:t>enum</a:t>
            </a:r>
            <a:r>
              <a:rPr lang="en-US" sz="2400" dirty="0"/>
              <a:t> keyword signals to the Java compiler that this type definition is an </a:t>
            </a:r>
            <a:r>
              <a:rPr lang="en-US" sz="2400" dirty="0" err="1"/>
              <a:t>enum</a:t>
            </a:r>
            <a:r>
              <a:rPr lang="en-US" sz="2400" dirty="0"/>
              <a:t>.</a:t>
            </a:r>
            <a:endParaRPr lang="en-US" altLang="en-US" sz="2400" dirty="0" smtClean="0"/>
          </a:p>
          <a:p>
            <a:r>
              <a:rPr lang="en-US" sz="2400" dirty="0"/>
              <a:t>You can refer to the constants in the </a:t>
            </a:r>
            <a:r>
              <a:rPr lang="en-US" sz="2400" dirty="0" err="1"/>
              <a:t>enum</a:t>
            </a:r>
            <a:r>
              <a:rPr lang="en-US" sz="2400" dirty="0"/>
              <a:t> above like this</a:t>
            </a:r>
            <a:r>
              <a:rPr lang="en-US" sz="2400" dirty="0" smtClean="0"/>
              <a:t>:</a:t>
            </a:r>
          </a:p>
          <a:p>
            <a:pPr marL="0" indent="0">
              <a:buNone/>
            </a:pPr>
            <a:r>
              <a:rPr lang="en-US" altLang="en-US" sz="2400" dirty="0">
                <a:latin typeface="Courier New" pitchFamily="49" charset="0"/>
              </a:rPr>
              <a:t>	</a:t>
            </a:r>
            <a:endParaRPr lang="en-US" altLang="en-US" sz="2400" dirty="0" smtClean="0">
              <a:latin typeface="Courier New" pitchFamily="49" charset="0"/>
            </a:endParaRPr>
          </a:p>
          <a:p>
            <a:pPr marL="0" indent="0">
              <a:buNone/>
            </a:pPr>
            <a:r>
              <a:rPr lang="en-US" sz="2400" dirty="0"/>
              <a:t>Notice how the level variable is of the type Level which is the Java </a:t>
            </a:r>
            <a:r>
              <a:rPr lang="en-US" sz="2400" dirty="0" err="1"/>
              <a:t>enum</a:t>
            </a:r>
            <a:r>
              <a:rPr lang="en-US" sz="2400" dirty="0"/>
              <a:t> type defined in the example above. The level variable can take one of the Level </a:t>
            </a:r>
            <a:r>
              <a:rPr lang="en-US" sz="2400" dirty="0" err="1"/>
              <a:t>enum</a:t>
            </a:r>
            <a:r>
              <a:rPr lang="en-US" sz="2400" dirty="0"/>
              <a:t> constants as value (HIGH, MEDIUM or LOW). In this </a:t>
            </a:r>
            <a:r>
              <a:rPr lang="en-US" sz="2400" dirty="0" smtClean="0"/>
              <a:t>case, level</a:t>
            </a:r>
            <a:r>
              <a:rPr lang="en-US" sz="2400" dirty="0"/>
              <a:t> is set to HIGH.</a:t>
            </a:r>
            <a:endParaRPr lang="en-US" altLang="en-US" sz="2400" dirty="0" smtClean="0">
              <a:latin typeface="Courier New" pitchFamily="49" charset="0"/>
            </a:endParaRPr>
          </a:p>
          <a:p>
            <a:pPr marL="0" indent="0">
              <a:buNone/>
            </a:pPr>
            <a:r>
              <a:rPr lang="en-US" altLang="en-US" sz="1100" dirty="0" smtClean="0">
                <a:latin typeface="Courier New" pitchFamily="49" charset="0"/>
              </a:rPr>
              <a:t>Refs:</a:t>
            </a:r>
            <a:endParaRPr lang="en-US" altLang="en-US" sz="1100" dirty="0">
              <a:latin typeface="Courier New" pitchFamily="49" charset="0"/>
            </a:endParaRPr>
          </a:p>
          <a:p>
            <a:r>
              <a:rPr lang="en-US" altLang="en-US" sz="1100" dirty="0">
                <a:latin typeface="Courier New" pitchFamily="49" charset="0"/>
                <a:hlinkClick r:id="rId2"/>
              </a:rPr>
              <a:t>http://tutorials.jenkov.com/java/enums.html</a:t>
            </a:r>
            <a:r>
              <a:rPr lang="en-US" altLang="en-US" sz="1100" dirty="0">
                <a:latin typeface="Courier New" pitchFamily="49" charset="0"/>
              </a:rPr>
              <a:t> </a:t>
            </a:r>
          </a:p>
          <a:p>
            <a:endParaRPr lang="en-US" sz="2400" dirty="0"/>
          </a:p>
        </p:txBody>
      </p:sp>
      <p:sp>
        <p:nvSpPr>
          <p:cNvPr id="4" name="Footer Placeholder 3"/>
          <p:cNvSpPr>
            <a:spLocks noGrp="1"/>
          </p:cNvSpPr>
          <p:nvPr>
            <p:ph type="ftr" sz="quarter" idx="11"/>
          </p:nvPr>
        </p:nvSpPr>
        <p:spPr/>
        <p:txBody>
          <a:bodyPr/>
          <a:lstStyle/>
          <a:p>
            <a:r>
              <a:rPr lang="en-US" smtClean="0"/>
              <a:t>W07-S1-Enum&amp;Annotations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5</a:t>
            </a:fld>
            <a:endParaRPr lang="en-US"/>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600200"/>
            <a:ext cx="2276475" cy="847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4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733800"/>
            <a:ext cx="2838450" cy="257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8010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Penggunaan</a:t>
            </a:r>
            <a:r>
              <a:rPr lang="en-US" dirty="0" smtClean="0"/>
              <a:t> </a:t>
            </a:r>
            <a:r>
              <a:rPr lang="en-US" dirty="0" err="1" smtClean="0"/>
              <a:t>Enum</a:t>
            </a:r>
            <a:r>
              <a:rPr lang="en-US" dirty="0" smtClean="0"/>
              <a:t> [1]</a:t>
            </a:r>
            <a:endParaRPr lang="en-US" dirty="0"/>
          </a:p>
        </p:txBody>
      </p:sp>
      <p:sp>
        <p:nvSpPr>
          <p:cNvPr id="3" name="Content Placeholder 2"/>
          <p:cNvSpPr>
            <a:spLocks noGrp="1"/>
          </p:cNvSpPr>
          <p:nvPr>
            <p:ph idx="1"/>
          </p:nvPr>
        </p:nvSpPr>
        <p:spPr>
          <a:xfrm>
            <a:off x="457200" y="1143000"/>
            <a:ext cx="8001000" cy="4876799"/>
          </a:xfrm>
        </p:spPr>
        <p:txBody>
          <a:bodyPr>
            <a:normAutofit fontScale="85000" lnSpcReduction="10000"/>
          </a:bodyPr>
          <a:lstStyle/>
          <a:p>
            <a:pPr marL="0" indent="0">
              <a:buNone/>
            </a:pPr>
            <a:r>
              <a:rPr lang="en-US" b="1" dirty="0" err="1"/>
              <a:t>Enums</a:t>
            </a:r>
            <a:r>
              <a:rPr lang="en-US" b="1" dirty="0"/>
              <a:t> in if Statements</a:t>
            </a:r>
          </a:p>
          <a:p>
            <a:r>
              <a:rPr lang="en-US" dirty="0" smtClean="0"/>
              <a:t>S</a:t>
            </a:r>
            <a:r>
              <a:rPr lang="en-US" dirty="0"/>
              <a:t>ince Java </a:t>
            </a:r>
            <a:r>
              <a:rPr lang="en-US" dirty="0" err="1"/>
              <a:t>enums</a:t>
            </a:r>
            <a:r>
              <a:rPr lang="en-US" dirty="0"/>
              <a:t> are constants you will often have to compare a variable pointing to an </a:t>
            </a:r>
            <a:r>
              <a:rPr lang="en-US" dirty="0" err="1"/>
              <a:t>enum</a:t>
            </a:r>
            <a:r>
              <a:rPr lang="en-US" dirty="0"/>
              <a:t> constant against the possible constants in the </a:t>
            </a:r>
            <a:r>
              <a:rPr lang="en-US" dirty="0" err="1"/>
              <a:t>enum</a:t>
            </a:r>
            <a:r>
              <a:rPr lang="en-US" dirty="0"/>
              <a:t> type. Here is an example of using a Java </a:t>
            </a:r>
            <a:r>
              <a:rPr lang="en-US" dirty="0" err="1"/>
              <a:t>enum</a:t>
            </a:r>
            <a:r>
              <a:rPr lang="en-US" dirty="0"/>
              <a:t> in an if-statement</a:t>
            </a:r>
            <a:r>
              <a:rPr lang="en-US" dirty="0" smtClean="0"/>
              <a:t>:</a:t>
            </a:r>
          </a:p>
          <a:p>
            <a:endParaRPr lang="en-US" dirty="0"/>
          </a:p>
          <a:p>
            <a:endParaRPr lang="en-US" dirty="0" smtClean="0"/>
          </a:p>
          <a:p>
            <a:endParaRPr lang="en-US" dirty="0" smtClean="0"/>
          </a:p>
          <a:p>
            <a:endParaRPr lang="en-US" dirty="0"/>
          </a:p>
          <a:p>
            <a:r>
              <a:rPr lang="en-US" dirty="0"/>
              <a:t>This code compares the level variable against each of the possible </a:t>
            </a:r>
            <a:r>
              <a:rPr lang="en-US" dirty="0" err="1"/>
              <a:t>enum</a:t>
            </a:r>
            <a:r>
              <a:rPr lang="en-US" dirty="0"/>
              <a:t> constants in the Level </a:t>
            </a:r>
            <a:r>
              <a:rPr lang="en-US" dirty="0" err="1"/>
              <a:t>enum</a:t>
            </a:r>
            <a:r>
              <a:rPr lang="en-US" dirty="0"/>
              <a:t>.</a:t>
            </a:r>
          </a:p>
        </p:txBody>
      </p:sp>
      <p:sp>
        <p:nvSpPr>
          <p:cNvPr id="4" name="Footer Placeholder 3"/>
          <p:cNvSpPr>
            <a:spLocks noGrp="1"/>
          </p:cNvSpPr>
          <p:nvPr>
            <p:ph type="ftr" sz="quarter" idx="11"/>
          </p:nvPr>
        </p:nvSpPr>
        <p:spPr/>
        <p:txBody>
          <a:bodyPr/>
          <a:lstStyle/>
          <a:p>
            <a:r>
              <a:rPr lang="en-US" smtClean="0"/>
              <a:t>W07-S1-Enum&amp;Annotations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6</a:t>
            </a:fld>
            <a:endParaRPr lang="en-US"/>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3200400"/>
            <a:ext cx="4762500" cy="1504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10217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Penggunaan</a:t>
            </a:r>
            <a:r>
              <a:rPr lang="en-US" dirty="0"/>
              <a:t> </a:t>
            </a:r>
            <a:r>
              <a:rPr lang="en-US" dirty="0" err="1"/>
              <a:t>Enum</a:t>
            </a:r>
            <a:r>
              <a:rPr lang="en-US" dirty="0"/>
              <a:t> </a:t>
            </a:r>
            <a:r>
              <a:rPr lang="en-US" dirty="0" smtClean="0"/>
              <a:t>[2]</a:t>
            </a:r>
            <a:endParaRPr lang="en-US" dirty="0"/>
          </a:p>
        </p:txBody>
      </p:sp>
      <p:sp>
        <p:nvSpPr>
          <p:cNvPr id="3" name="Content Placeholder 2"/>
          <p:cNvSpPr>
            <a:spLocks noGrp="1"/>
          </p:cNvSpPr>
          <p:nvPr>
            <p:ph idx="1"/>
          </p:nvPr>
        </p:nvSpPr>
        <p:spPr/>
        <p:txBody>
          <a:bodyPr/>
          <a:lstStyle/>
          <a:p>
            <a:pPr marL="0" indent="0">
              <a:buNone/>
            </a:pPr>
            <a:r>
              <a:rPr lang="en-US" b="1" dirty="0" err="1"/>
              <a:t>Enums</a:t>
            </a:r>
            <a:r>
              <a:rPr lang="en-US" b="1" dirty="0"/>
              <a:t> in switch Statements</a:t>
            </a:r>
          </a:p>
          <a:p>
            <a:r>
              <a:rPr lang="en-US" dirty="0"/>
              <a:t>If your Java </a:t>
            </a:r>
            <a:r>
              <a:rPr lang="en-US" dirty="0" err="1"/>
              <a:t>enum</a:t>
            </a:r>
            <a:r>
              <a:rPr lang="en-US" dirty="0"/>
              <a:t> types contain a lot constants and you need to check a variable against the values as shown in the previous section, using a Java switch statement might be a good idea.</a:t>
            </a:r>
          </a:p>
          <a:p>
            <a:endParaRPr lang="en-US" dirty="0"/>
          </a:p>
        </p:txBody>
      </p:sp>
      <p:sp>
        <p:nvSpPr>
          <p:cNvPr id="4" name="Footer Placeholder 3"/>
          <p:cNvSpPr>
            <a:spLocks noGrp="1"/>
          </p:cNvSpPr>
          <p:nvPr>
            <p:ph type="ftr" sz="quarter" idx="11"/>
          </p:nvPr>
        </p:nvSpPr>
        <p:spPr/>
        <p:txBody>
          <a:bodyPr/>
          <a:lstStyle/>
          <a:p>
            <a:r>
              <a:rPr lang="en-US" smtClean="0"/>
              <a:t>W07-S1-Enum&amp;Annotations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7</a:t>
            </a:fld>
            <a:endParaRPr lang="en-US"/>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2813" y="4419600"/>
            <a:ext cx="4752975" cy="1209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76056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Penggunaan</a:t>
            </a:r>
            <a:r>
              <a:rPr lang="en-US" dirty="0"/>
              <a:t> </a:t>
            </a:r>
            <a:r>
              <a:rPr lang="en-US" dirty="0" err="1"/>
              <a:t>Enum</a:t>
            </a:r>
            <a:r>
              <a:rPr lang="en-US" dirty="0"/>
              <a:t> </a:t>
            </a:r>
            <a:r>
              <a:rPr lang="en-US" dirty="0" smtClean="0"/>
              <a:t>[3]</a:t>
            </a:r>
            <a:endParaRPr lang="en-US" dirty="0"/>
          </a:p>
        </p:txBody>
      </p:sp>
      <p:sp>
        <p:nvSpPr>
          <p:cNvPr id="3" name="Content Placeholder 2"/>
          <p:cNvSpPr>
            <a:spLocks noGrp="1"/>
          </p:cNvSpPr>
          <p:nvPr>
            <p:ph idx="1"/>
          </p:nvPr>
        </p:nvSpPr>
        <p:spPr>
          <a:xfrm>
            <a:off x="457200" y="1143001"/>
            <a:ext cx="8229600" cy="4953000"/>
          </a:xfrm>
        </p:spPr>
        <p:txBody>
          <a:bodyPr>
            <a:normAutofit/>
          </a:bodyPr>
          <a:lstStyle/>
          <a:p>
            <a:r>
              <a:rPr lang="en-US" sz="2800" b="1" dirty="0" err="1"/>
              <a:t>Enum</a:t>
            </a:r>
            <a:r>
              <a:rPr lang="en-US" sz="2800" b="1" dirty="0"/>
              <a:t> Iteration</a:t>
            </a:r>
          </a:p>
          <a:p>
            <a:pPr marL="0" indent="0">
              <a:buNone/>
            </a:pPr>
            <a:r>
              <a:rPr lang="en-US" sz="2800" dirty="0"/>
              <a:t>You can obtain an array of all the possible values of a Java </a:t>
            </a:r>
            <a:r>
              <a:rPr lang="en-US" sz="2800" dirty="0" err="1"/>
              <a:t>enum</a:t>
            </a:r>
            <a:r>
              <a:rPr lang="en-US" sz="2800" dirty="0"/>
              <a:t> type by calling its static values() method. All </a:t>
            </a:r>
            <a:r>
              <a:rPr lang="en-US" sz="2800" dirty="0" err="1"/>
              <a:t>enum</a:t>
            </a:r>
            <a:r>
              <a:rPr lang="en-US" sz="2800" dirty="0"/>
              <a:t> types get a static values() method automatically by the Java compiler. Here is an example of iterating all values of an </a:t>
            </a:r>
            <a:r>
              <a:rPr lang="en-US" sz="2800" dirty="0" err="1" smtClean="0"/>
              <a:t>enum</a:t>
            </a:r>
            <a:r>
              <a:rPr lang="en-US" sz="2800" dirty="0" smtClean="0"/>
              <a:t>:</a:t>
            </a:r>
          </a:p>
          <a:p>
            <a:pPr marL="0" indent="0">
              <a:buNone/>
            </a:pPr>
            <a:endParaRPr lang="en-US" sz="2800" dirty="0"/>
          </a:p>
          <a:p>
            <a:pPr marL="0" indent="0">
              <a:buNone/>
            </a:pPr>
            <a:r>
              <a:rPr lang="en-US" sz="2800" dirty="0"/>
              <a:t>Running this Java code would print out all the </a:t>
            </a:r>
            <a:r>
              <a:rPr lang="en-US" sz="2800" dirty="0" err="1"/>
              <a:t>enum</a:t>
            </a:r>
            <a:r>
              <a:rPr lang="en-US" sz="2800" dirty="0"/>
              <a:t> values. Here is the output:</a:t>
            </a:r>
            <a:endParaRPr lang="en-US" sz="2800" dirty="0" smtClean="0"/>
          </a:p>
          <a:p>
            <a:pPr marL="0" indent="0">
              <a:buNone/>
            </a:pPr>
            <a:endParaRPr lang="en-US" sz="2800" dirty="0"/>
          </a:p>
          <a:p>
            <a:pPr marL="0" indent="0">
              <a:buNone/>
            </a:pPr>
            <a:endParaRPr lang="en-US" sz="2800" dirty="0"/>
          </a:p>
        </p:txBody>
      </p:sp>
      <p:sp>
        <p:nvSpPr>
          <p:cNvPr id="4" name="Footer Placeholder 3"/>
          <p:cNvSpPr>
            <a:spLocks noGrp="1"/>
          </p:cNvSpPr>
          <p:nvPr>
            <p:ph type="ftr" sz="quarter" idx="11"/>
          </p:nvPr>
        </p:nvSpPr>
        <p:spPr/>
        <p:txBody>
          <a:bodyPr/>
          <a:lstStyle/>
          <a:p>
            <a:r>
              <a:rPr lang="en-US" smtClean="0"/>
              <a:t>W07-S1-Enum&amp;Annotations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8</a:t>
            </a:fld>
            <a:endParaRPr lang="en-US"/>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3886200"/>
            <a:ext cx="3600450" cy="51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5410200"/>
            <a:ext cx="3638550"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2204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Penggunaan</a:t>
            </a:r>
            <a:r>
              <a:rPr lang="en-US" dirty="0"/>
              <a:t> </a:t>
            </a:r>
            <a:r>
              <a:rPr lang="en-US" dirty="0" err="1"/>
              <a:t>Enum</a:t>
            </a:r>
            <a:r>
              <a:rPr lang="en-US" dirty="0"/>
              <a:t> </a:t>
            </a:r>
            <a:r>
              <a:rPr lang="en-US" dirty="0" smtClean="0"/>
              <a:t>[4]</a:t>
            </a:r>
            <a:endParaRPr lang="en-US" dirty="0"/>
          </a:p>
        </p:txBody>
      </p:sp>
      <p:sp>
        <p:nvSpPr>
          <p:cNvPr id="3" name="Content Placeholder 2"/>
          <p:cNvSpPr>
            <a:spLocks noGrp="1"/>
          </p:cNvSpPr>
          <p:nvPr>
            <p:ph idx="1"/>
          </p:nvPr>
        </p:nvSpPr>
        <p:spPr>
          <a:xfrm>
            <a:off x="457200" y="1143001"/>
            <a:ext cx="8229600" cy="3505199"/>
          </a:xfrm>
        </p:spPr>
        <p:txBody>
          <a:bodyPr>
            <a:normAutofit fontScale="92500" lnSpcReduction="20000"/>
          </a:bodyPr>
          <a:lstStyle/>
          <a:p>
            <a:r>
              <a:rPr lang="en-US" sz="2800" b="1" dirty="0" err="1"/>
              <a:t>Enum</a:t>
            </a:r>
            <a:r>
              <a:rPr lang="en-US" sz="2800" b="1" dirty="0"/>
              <a:t> </a:t>
            </a:r>
            <a:r>
              <a:rPr lang="en-US" sz="2800" b="1" dirty="0" smtClean="0"/>
              <a:t>Fields</a:t>
            </a:r>
          </a:p>
          <a:p>
            <a:pPr lvl="1"/>
            <a:r>
              <a:rPr lang="en-US" sz="2400" dirty="0" smtClean="0"/>
              <a:t>You </a:t>
            </a:r>
            <a:r>
              <a:rPr lang="en-US" sz="2400" dirty="0"/>
              <a:t>can add fields to a Java </a:t>
            </a:r>
            <a:r>
              <a:rPr lang="en-US" sz="2400" dirty="0" err="1"/>
              <a:t>enum</a:t>
            </a:r>
            <a:r>
              <a:rPr lang="en-US" sz="2400" dirty="0"/>
              <a:t>. Thus, each constant </a:t>
            </a:r>
            <a:r>
              <a:rPr lang="en-US" sz="2400" dirty="0" err="1"/>
              <a:t>enum</a:t>
            </a:r>
            <a:r>
              <a:rPr lang="en-US" sz="2400" dirty="0"/>
              <a:t> value gets these fields. The field values must be supplied to the constructor of the </a:t>
            </a:r>
            <a:r>
              <a:rPr lang="en-US" sz="2400" dirty="0" err="1"/>
              <a:t>enum</a:t>
            </a:r>
            <a:r>
              <a:rPr lang="en-US" sz="2400" dirty="0"/>
              <a:t> when defining the constants. </a:t>
            </a:r>
          </a:p>
          <a:p>
            <a:pPr lvl="1"/>
            <a:r>
              <a:rPr lang="en-US" sz="2400" dirty="0"/>
              <a:t>Notice how the Java </a:t>
            </a:r>
            <a:r>
              <a:rPr lang="en-US" sz="2400" dirty="0" err="1"/>
              <a:t>enum</a:t>
            </a:r>
            <a:r>
              <a:rPr lang="en-US" sz="2400" dirty="0"/>
              <a:t> in the example above has a constructor which takes an int. The </a:t>
            </a:r>
            <a:r>
              <a:rPr lang="en-US" sz="2400" dirty="0" err="1"/>
              <a:t>enum</a:t>
            </a:r>
            <a:r>
              <a:rPr lang="en-US" sz="2400" dirty="0"/>
              <a:t> constructor sets the </a:t>
            </a:r>
            <a:r>
              <a:rPr lang="en-US" sz="2400" dirty="0" err="1"/>
              <a:t>int</a:t>
            </a:r>
            <a:r>
              <a:rPr lang="en-US" sz="2400" dirty="0"/>
              <a:t> field. When the constant </a:t>
            </a:r>
            <a:r>
              <a:rPr lang="en-US" sz="2400" dirty="0" err="1"/>
              <a:t>enum</a:t>
            </a:r>
            <a:r>
              <a:rPr lang="en-US" sz="2400" dirty="0"/>
              <a:t> values are defined, an </a:t>
            </a:r>
            <a:r>
              <a:rPr lang="en-US" sz="2400" dirty="0" err="1"/>
              <a:t>int</a:t>
            </a:r>
            <a:r>
              <a:rPr lang="en-US" sz="2400" dirty="0"/>
              <a:t> value is passed to the </a:t>
            </a:r>
            <a:r>
              <a:rPr lang="en-US" sz="2400" dirty="0" err="1"/>
              <a:t>enum</a:t>
            </a:r>
            <a:r>
              <a:rPr lang="en-US" sz="2400" dirty="0"/>
              <a:t> constructor.</a:t>
            </a:r>
          </a:p>
          <a:p>
            <a:pPr lvl="1"/>
            <a:r>
              <a:rPr lang="en-US" sz="2400" dirty="0"/>
              <a:t>The </a:t>
            </a:r>
            <a:r>
              <a:rPr lang="en-US" sz="2400" dirty="0" err="1"/>
              <a:t>enum</a:t>
            </a:r>
            <a:r>
              <a:rPr lang="en-US" sz="2400" dirty="0"/>
              <a:t> constructor must be either private or package scope (default). You cannot use public </a:t>
            </a:r>
            <a:r>
              <a:rPr lang="en-US" sz="2400" dirty="0" smtClean="0"/>
              <a:t>or protected</a:t>
            </a:r>
            <a:r>
              <a:rPr lang="en-US" sz="2400" dirty="0"/>
              <a:t> constructors for a Java </a:t>
            </a:r>
            <a:r>
              <a:rPr lang="en-US" sz="2400" dirty="0" err="1"/>
              <a:t>enum</a:t>
            </a:r>
            <a:r>
              <a:rPr lang="en-US" sz="2400" dirty="0"/>
              <a:t>.</a:t>
            </a:r>
          </a:p>
          <a:p>
            <a:pPr marL="0" indent="0">
              <a:buNone/>
            </a:pPr>
            <a:endParaRPr lang="en-US" sz="2800" dirty="0"/>
          </a:p>
          <a:p>
            <a:pPr marL="0" indent="0">
              <a:buNone/>
            </a:pPr>
            <a:endParaRPr lang="en-US" sz="2800" dirty="0"/>
          </a:p>
        </p:txBody>
      </p:sp>
      <p:sp>
        <p:nvSpPr>
          <p:cNvPr id="4" name="Footer Placeholder 3"/>
          <p:cNvSpPr>
            <a:spLocks noGrp="1"/>
          </p:cNvSpPr>
          <p:nvPr>
            <p:ph type="ftr" sz="quarter" idx="11"/>
          </p:nvPr>
        </p:nvSpPr>
        <p:spPr/>
        <p:txBody>
          <a:bodyPr/>
          <a:lstStyle/>
          <a:p>
            <a:r>
              <a:rPr lang="en-US" smtClean="0"/>
              <a:t>W07-S1-Enum&amp;Annotations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9</a:t>
            </a:fld>
            <a:endParaRPr lang="en-US"/>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4521200"/>
            <a:ext cx="4848225" cy="2019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92980824"/>
      </p:ext>
    </p:extLst>
  </p:cSld>
  <p:clrMapOvr>
    <a:masterClrMapping/>
  </p:clrMapOvr>
</p:sld>
</file>

<file path=ppt/theme/theme1.xml><?xml version="1.0" encoding="utf-8"?>
<a:theme xmlns:a="http://schemas.openxmlformats.org/drawingml/2006/main" name="template.ds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3935</TotalTime>
  <Words>959</Words>
  <Application>Microsoft Office PowerPoint</Application>
  <PresentationFormat>On-screen Show (4:3)</PresentationFormat>
  <Paragraphs>294</Paragraphs>
  <Slides>28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template.dsad</vt:lpstr>
      <vt:lpstr>Bitmap Image</vt:lpstr>
      <vt:lpstr>Enum &amp; Annotation</vt:lpstr>
      <vt:lpstr>Menu</vt:lpstr>
      <vt:lpstr>PowerPoint Presentation</vt:lpstr>
      <vt:lpstr>Enum types</vt:lpstr>
      <vt:lpstr>PowerPoint Presentation</vt:lpstr>
      <vt:lpstr>Penggunaan Enum [1]</vt:lpstr>
      <vt:lpstr>Penggunaan Enum [2]</vt:lpstr>
      <vt:lpstr>Penggunaan Enum [3]</vt:lpstr>
      <vt:lpstr>Penggunaan Enum [4]</vt:lpstr>
      <vt:lpstr>Penggunaan Enum [5]</vt:lpstr>
      <vt:lpstr>Contoh Penggunaan</vt:lpstr>
      <vt:lpstr>PowerPoint Presentation</vt:lpstr>
      <vt:lpstr>PowerPoint Presentation</vt:lpstr>
      <vt:lpstr>Contoh Penggunaan</vt:lpstr>
      <vt:lpstr>Kontrolernya seperti apa?</vt:lpstr>
      <vt:lpstr>Tugas W06-S1</vt:lpstr>
      <vt:lpstr>Kenapa Enum?</vt:lpstr>
      <vt:lpstr>PowerPoint Presentation</vt:lpstr>
      <vt:lpstr>Annotation</vt:lpstr>
      <vt:lpstr>Benefit</vt:lpstr>
      <vt:lpstr>Annotation Basic</vt:lpstr>
      <vt:lpstr>Annotation Elements</vt:lpstr>
      <vt:lpstr>Annotation Placement</vt:lpstr>
      <vt:lpstr>Built-in Java Annotations</vt:lpstr>
      <vt:lpstr>Creating Your Own Annotations [1]</vt:lpstr>
      <vt:lpstr>Creating Your Own Annotations [2]</vt:lpstr>
      <vt:lpstr>Contoh</vt:lpstr>
      <vt:lpstr>E O F</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simaremare</dc:creator>
  <cp:lastModifiedBy>Roy Deddy Tobing</cp:lastModifiedBy>
  <cp:revision>670</cp:revision>
  <dcterms:created xsi:type="dcterms:W3CDTF">2014-02-16T15:31:26Z</dcterms:created>
  <dcterms:modified xsi:type="dcterms:W3CDTF">2016-10-18T05:03:28Z</dcterms:modified>
</cp:coreProperties>
</file>